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sldIdLst>
    <p:sldId id="261" r:id="rId2"/>
    <p:sldId id="270" r:id="rId3"/>
    <p:sldId id="271" r:id="rId4"/>
    <p:sldId id="272" r:id="rId5"/>
    <p:sldId id="279" r:id="rId6"/>
    <p:sldId id="273" r:id="rId7"/>
    <p:sldId id="274" r:id="rId8"/>
    <p:sldId id="278" r:id="rId9"/>
    <p:sldId id="275" r:id="rId10"/>
    <p:sldId id="276" r:id="rId11"/>
    <p:sldId id="277" r:id="rId12"/>
    <p:sldId id="280" r:id="rId13"/>
    <p:sldId id="281" r:id="rId14"/>
    <p:sldId id="282" r:id="rId15"/>
    <p:sldId id="257" r:id="rId16"/>
    <p:sldId id="283" r:id="rId17"/>
    <p:sldId id="284" r:id="rId18"/>
    <p:sldId id="259" r:id="rId19"/>
    <p:sldId id="285" r:id="rId20"/>
    <p:sldId id="286" r:id="rId21"/>
    <p:sldId id="287" r:id="rId22"/>
    <p:sldId id="288" r:id="rId23"/>
    <p:sldId id="289" r:id="rId24"/>
    <p:sldId id="290" r:id="rId25"/>
    <p:sldId id="291" r:id="rId26"/>
    <p:sldId id="292" r:id="rId27"/>
    <p:sldId id="293" r:id="rId28"/>
    <p:sldId id="294" r:id="rId29"/>
    <p:sldId id="295" r:id="rId30"/>
    <p:sldId id="260" r:id="rId31"/>
    <p:sldId id="296" r:id="rId32"/>
    <p:sldId id="298" r:id="rId33"/>
    <p:sldId id="297"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Segoe UI" panose="020B0502040204020203"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4" autoAdjust="0"/>
    <p:restoredTop sz="77198" autoAdjust="0"/>
  </p:normalViewPr>
  <p:slideViewPr>
    <p:cSldViewPr snapToGrid="0">
      <p:cViewPr varScale="1">
        <p:scale>
          <a:sx n="51" d="100"/>
          <a:sy n="51" d="100"/>
        </p:scale>
        <p:origin x="12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9A378-3582-4811-BF2E-9EAB9A56DCDF}" type="datetimeFigureOut">
              <a:rPr lang="en-GB" smtClean="0"/>
              <a:t>23/08/2023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E57BA-316F-46D0-A511-A52CEF75588C}" type="slidenum">
              <a:rPr lang="en-GB" smtClean="0"/>
              <a:t>‹#›</a:t>
            </a:fld>
            <a:endParaRPr lang="en-GB"/>
          </a:p>
        </p:txBody>
      </p:sp>
    </p:spTree>
    <p:extLst>
      <p:ext uri="{BB962C8B-B14F-4D97-AF65-F5344CB8AC3E}">
        <p14:creationId xmlns:p14="http://schemas.microsoft.com/office/powerpoint/2010/main" val="348838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GB" dirty="0"/>
              <a:t>This template presentation is designed to be amended, expanded, re-ordered or branded as required by the organisation. We have included suggestions for exercises, group discussions, or more a few specific examples – this can be amended depending on time requirements. </a:t>
            </a:r>
          </a:p>
          <a:p>
            <a:pPr marL="171450" indent="-171450" eaLnBrk="1" hangingPunct="1">
              <a:buFont typeface="Arial" pitchFamily="34" charset="0"/>
              <a:buChar char="•"/>
              <a:defRPr/>
            </a:pPr>
            <a:r>
              <a:rPr lang="en-GB" dirty="0"/>
              <a:t>The key focus of this presentation is to emphasise how important parents and carers are within their child’s sporting lives and why positive involvement is so valuable. If parents/carers feel valued they are far more likely to continue to engage</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a:t>
            </a:fld>
            <a:endParaRPr lang="en-GB"/>
          </a:p>
        </p:txBody>
      </p:sp>
    </p:spTree>
    <p:extLst>
      <p:ext uri="{BB962C8B-B14F-4D97-AF65-F5344CB8AC3E}">
        <p14:creationId xmlns:p14="http://schemas.microsoft.com/office/powerpoint/2010/main" val="320647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play this short animation for parents on speaking out in sport. The animation covers:</a:t>
            </a:r>
          </a:p>
          <a:p>
            <a:pPr marL="171450" indent="-171450">
              <a:buFont typeface="Arial" panose="020B0604020202020204" pitchFamily="34" charset="0"/>
              <a:buChar char="•"/>
            </a:pPr>
            <a:r>
              <a:rPr lang="en-GB" dirty="0"/>
              <a:t>How to spot the signs of abuse and poor practice in sport</a:t>
            </a:r>
          </a:p>
          <a:p>
            <a:pPr marL="171450" indent="-171450">
              <a:buFont typeface="Arial" panose="020B0604020202020204" pitchFamily="34" charset="0"/>
              <a:buChar char="•"/>
            </a:pPr>
            <a:r>
              <a:rPr lang="en-GB" dirty="0"/>
              <a:t>What should be in place at a club</a:t>
            </a:r>
          </a:p>
          <a:p>
            <a:pPr marL="171450" indent="-171450">
              <a:buFont typeface="Arial" panose="020B0604020202020204" pitchFamily="34" charset="0"/>
              <a:buChar char="•"/>
            </a:pPr>
            <a:r>
              <a:rPr lang="en-GB" dirty="0"/>
              <a:t>Who to turn to for help. </a:t>
            </a:r>
          </a:p>
        </p:txBody>
      </p:sp>
      <p:sp>
        <p:nvSpPr>
          <p:cNvPr id="4" name="Slide Number Placeholder 3"/>
          <p:cNvSpPr>
            <a:spLocks noGrp="1"/>
          </p:cNvSpPr>
          <p:nvPr>
            <p:ph type="sldNum" sz="quarter" idx="5"/>
          </p:nvPr>
        </p:nvSpPr>
        <p:spPr/>
        <p:txBody>
          <a:bodyPr/>
          <a:lstStyle/>
          <a:p>
            <a:fld id="{CAEE57BA-316F-46D0-A511-A52CEF75588C}" type="slidenum">
              <a:rPr lang="en-GB" smtClean="0"/>
              <a:t>12</a:t>
            </a:fld>
            <a:endParaRPr lang="en-GB"/>
          </a:p>
        </p:txBody>
      </p:sp>
    </p:spTree>
    <p:extLst>
      <p:ext uri="{BB962C8B-B14F-4D97-AF65-F5344CB8AC3E}">
        <p14:creationId xmlns:p14="http://schemas.microsoft.com/office/powerpoint/2010/main" val="256724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Parents can be their child’s interpreter through their feedback and engagement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Parents can help advocate for their child’s needs e.g. more water breaks if a child is struggling with the activity, advocating for any additional needs to be supported, spotting injuries and speaking up to officials and coaches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parents/carers help children make sense of their child’s experience in sport.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The way feedback is provided and comments are made is so important here.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With an understanding of the sport, parents can also help translate instructions from coaches or other staff in ways that children can understand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The interpreter is also about listening to the child’s needs and reacting accordingly.</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13</a:t>
            </a:fld>
            <a:endParaRPr lang="en-GB"/>
          </a:p>
        </p:txBody>
      </p:sp>
    </p:spTree>
    <p:extLst>
      <p:ext uri="{BB962C8B-B14F-4D97-AF65-F5344CB8AC3E}">
        <p14:creationId xmlns:p14="http://schemas.microsoft.com/office/powerpoint/2010/main" val="4234812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by being active, loving sport, being supportive, playing by the rules, engaging appropriately on the side lines – parents and carers are teaching children that this is what they should do.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It’s also about being a role model to others in the sporting community.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Highlighting and discussing these three methods of getting involved as a parent/carer allows parents and carers to reflect on their involvement from many perspectives.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You could also use this opportunity to talk about what good side line behaviour looks like in your sport, use some positive examples of cheering positive things or good examples of the kind of language you’ve seen parents use with children, perhaps when things don’t quite go to plan. </a:t>
            </a:r>
            <a:endParaRPr lang="en-GB" dirty="0"/>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14</a:t>
            </a:fld>
            <a:endParaRPr lang="en-GB"/>
          </a:p>
        </p:txBody>
      </p:sp>
    </p:spTree>
    <p:extLst>
      <p:ext uri="{BB962C8B-B14F-4D97-AF65-F5344CB8AC3E}">
        <p14:creationId xmlns:p14="http://schemas.microsoft.com/office/powerpoint/2010/main" val="177816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The focus now shifts a little away from what parents and </a:t>
            </a:r>
            <a:r>
              <a:rPr lang="en-US" dirty="0" err="1">
                <a:solidFill>
                  <a:srgbClr val="FF0000"/>
                </a:solidFill>
              </a:rPr>
              <a:t>carers</a:t>
            </a:r>
            <a:r>
              <a:rPr lang="en-US" dirty="0">
                <a:solidFill>
                  <a:srgbClr val="FF0000"/>
                </a:solidFill>
              </a:rPr>
              <a:t> do to some of the barriers that might prevent optimal involvement. </a:t>
            </a:r>
            <a:r>
              <a:rPr lang="en-US" dirty="0"/>
              <a:t>If parents/</a:t>
            </a:r>
            <a:r>
              <a:rPr lang="en-US" dirty="0" err="1"/>
              <a:t>carers</a:t>
            </a:r>
            <a:r>
              <a:rPr lang="en-US" dirty="0"/>
              <a:t> are to be best involved in their child’s sport, we need to understand that it is not always easy for them. Taking some time to think about how they can enhance their involvement and the support and strategies they need to develop can be really important for supporting both the child and the parent/</a:t>
            </a:r>
            <a:r>
              <a:rPr lang="en-US" dirty="0" err="1"/>
              <a:t>carer</a:t>
            </a:r>
            <a:r>
              <a:rPr lang="en-US" dirty="0"/>
              <a:t> in their involvement in sport.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15</a:t>
            </a:fld>
            <a:endParaRPr lang="en-GB"/>
          </a:p>
        </p:txBody>
      </p:sp>
    </p:spTree>
    <p:extLst>
      <p:ext uri="{BB962C8B-B14F-4D97-AF65-F5344CB8AC3E}">
        <p14:creationId xmlns:p14="http://schemas.microsoft.com/office/powerpoint/2010/main" val="422846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effectLst/>
                <a:latin typeface="Segoe UI" panose="020B0502040204020203" pitchFamily="34" charset="0"/>
              </a:rPr>
              <a:t>Discuss more about why parental/carer involvement can be challenging for the parent or carer, child, and club. This can be done as a whole group, or in smaller groups, feeding back to each other at the end. Groups give a chance for parents/carers to really be honest and reflect on their experiences, as well as find a shared understanding over some of the challenges.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effectLst/>
                <a:latin typeface="Segoe UI" panose="020B0502040204020203" pitchFamily="34" charset="0"/>
              </a:rPr>
              <a:t>After feeding back, go on to discuss how some factors – including the challenges discussed - can lead to less than optimal engagement from parents/carers e.g. emotional time for parents/carers and children, being frustrated by apparent lack of knowledge of the coach, behaviour, living life through their child, poor behaviour, adults conflicts over-spilling into the sport.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effectLst/>
                <a:latin typeface="Segoe UI" panose="020B0502040204020203" pitchFamily="34" charset="0"/>
              </a:rPr>
              <a:t>It’s also good to link back to how strategies for positive involvement not only aim to create a safe and enjoyable environment for the child, but also aim to support parents and carers to be able to effectively get involved and reduce challenges discussed.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16</a:t>
            </a:fld>
            <a:endParaRPr lang="en-GB"/>
          </a:p>
        </p:txBody>
      </p:sp>
    </p:spTree>
    <p:extLst>
      <p:ext uri="{BB962C8B-B14F-4D97-AF65-F5344CB8AC3E}">
        <p14:creationId xmlns:p14="http://schemas.microsoft.com/office/powerpoint/2010/main" val="203362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we have more of an understanding of how parents/carers get involved and some of the challenges faced, let’s look at how young people want their parents/carers to be involved. At the forefront of successful involvement in sport is an understanding of what young people want themselves. </a:t>
            </a:r>
          </a:p>
          <a:p>
            <a:pPr marL="171450" indent="-171450">
              <a:buFont typeface="Arial" panose="020B0604020202020204" pitchFamily="34" charset="0"/>
              <a:buChar char="•"/>
            </a:pPr>
            <a:r>
              <a:rPr lang="en-GB" dirty="0"/>
              <a:t>Lots of research has been carried out with children focusing on what they want from their parents and carers sport, and generally, it’s pretty clear that children want their caregivers to be supportive but not pressurising. However, it’s important to reiterate that every child will have different needs. </a:t>
            </a:r>
          </a:p>
          <a:p>
            <a:pPr marL="171450" indent="-171450">
              <a:buFont typeface="Arial" panose="020B0604020202020204" pitchFamily="34" charset="0"/>
              <a:buChar char="•"/>
            </a:pPr>
            <a:r>
              <a:rPr lang="en-GB" dirty="0"/>
              <a:t>These two slides explore some examples (from research) of how young people want their parents/carers to be involved, but here is also an opportunity to bring in quotes or feedback from your specific club.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18</a:t>
            </a:fld>
            <a:endParaRPr lang="en-GB"/>
          </a:p>
        </p:txBody>
      </p:sp>
    </p:spTree>
    <p:extLst>
      <p:ext uri="{BB962C8B-B14F-4D97-AF65-F5344CB8AC3E}">
        <p14:creationId xmlns:p14="http://schemas.microsoft.com/office/powerpoint/2010/main" val="1448410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Use these two slides as a basis to discuss the differences that can occur between what children want and what parents/carers want for their children in sport</a:t>
            </a:r>
            <a:endParaRPr lang="en-GB" dirty="0"/>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19</a:t>
            </a:fld>
            <a:endParaRPr lang="en-GB"/>
          </a:p>
        </p:txBody>
      </p:sp>
    </p:spTree>
    <p:extLst>
      <p:ext uri="{BB962C8B-B14F-4D97-AF65-F5344CB8AC3E}">
        <p14:creationId xmlns:p14="http://schemas.microsoft.com/office/powerpoint/2010/main" val="291673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the parents/carers that talking to their child, learning exactly what their child wants from them, and trying to focus on why their child is involved in sport is the very best way you can support involvement. </a:t>
            </a:r>
          </a:p>
          <a:p>
            <a:endParaRPr lang="en-GB" dirty="0"/>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20</a:t>
            </a:fld>
            <a:endParaRPr lang="en-GB"/>
          </a:p>
        </p:txBody>
      </p:sp>
    </p:spTree>
    <p:extLst>
      <p:ext uri="{BB962C8B-B14F-4D97-AF65-F5344CB8AC3E}">
        <p14:creationId xmlns:p14="http://schemas.microsoft.com/office/powerpoint/2010/main" val="14295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So now, parents and carers should have more of an understanding as to the various roles they might play, the challenges of involvement, as well as what children may want from parental/carer involvement. Now let’s look at HOW we can get to ensure involvement is as positive and optimise to the child as possible. </a:t>
            </a:r>
          </a:p>
          <a:p>
            <a:pPr marL="171450" indent="-171450">
              <a:buFont typeface="Arial" panose="020B0604020202020204" pitchFamily="34" charset="0"/>
              <a:buChar char="•"/>
            </a:pPr>
            <a:r>
              <a:rPr lang="en-GB" baseline="0" dirty="0"/>
              <a:t>Researchers have identified four key strategies. The first is about sharing and communicating goals between the parent/carer and child. </a:t>
            </a:r>
          </a:p>
          <a:p>
            <a:pPr marL="171450" indent="-171450">
              <a:buFont typeface="Arial" panose="020B0604020202020204" pitchFamily="34" charset="0"/>
              <a:buChar char="•"/>
            </a:pPr>
            <a:r>
              <a:rPr lang="en-GB" baseline="0" dirty="0"/>
              <a:t>Conflict can arise if parents/carers and children have different goals for sport. For instance, if the child wants to have fun in sport but the parent/carer wants them to become a professional athlete, this may cause challenges and the child might feel unsupported. For successful involvement, it’s crucial for parents and carers to regularly talk with their child, get an understanding of their child’s goals, and tailor involvement to help the child meet </a:t>
            </a:r>
            <a:r>
              <a:rPr lang="en-GB" b="1" baseline="0" dirty="0"/>
              <a:t>their own</a:t>
            </a:r>
            <a:r>
              <a:rPr lang="en-GB" baseline="0" dirty="0"/>
              <a:t> goals. </a:t>
            </a:r>
          </a:p>
          <a:p>
            <a:pPr marL="171450" indent="-171450">
              <a:buFont typeface="Arial" panose="020B0604020202020204" pitchFamily="34" charset="0"/>
              <a:buChar char="•"/>
            </a:pPr>
            <a:r>
              <a:rPr lang="en-GB" baseline="0" dirty="0"/>
              <a:t>You could ask the parents/carer to reflect- or discuss - on whether they really understand their child’s needs and experiences, or if they are overly focused on what they themselves want their child to achieve. It’s also good to get parents and carers to spend time practising having that conversation they might have at home with their child to get a better understanding of their needs. What kind of questions would they ask? Brainstorm in small groups or as a large group.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22</a:t>
            </a:fld>
            <a:endParaRPr lang="en-GB"/>
          </a:p>
        </p:txBody>
      </p:sp>
    </p:spTree>
    <p:extLst>
      <p:ext uri="{BB962C8B-B14F-4D97-AF65-F5344CB8AC3E}">
        <p14:creationId xmlns:p14="http://schemas.microsoft.com/office/powerpoint/2010/main" val="130753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The second strategy is about building an emotional climate where parents can consistently display an understanding of their child and the role sport plays in their life. It’s also about building an understanding and supportive community, where both parents/carers and children feel supported and able to enjoy involvement in sport.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23</a:t>
            </a:fld>
            <a:endParaRPr lang="en-GB"/>
          </a:p>
        </p:txBody>
      </p:sp>
    </p:spTree>
    <p:extLst>
      <p:ext uri="{BB962C8B-B14F-4D97-AF65-F5344CB8AC3E}">
        <p14:creationId xmlns:p14="http://schemas.microsoft.com/office/powerpoint/2010/main" val="265270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t>Overall aims may be amended as appropriate to the type of event, sports context and audience</a:t>
            </a:r>
          </a:p>
          <a:p>
            <a:pPr marL="171450" indent="-171450">
              <a:buFont typeface="Arial" panose="020B0604020202020204" pitchFamily="34" charset="0"/>
              <a:buChar char="•"/>
            </a:pPr>
            <a:r>
              <a:rPr lang="en-GB" altLang="en-US" dirty="0"/>
              <a:t>However, whatever changes you make to the aims, please remember that the focus is on highlighting the positive influence of parents/carers and providing strategies to help parents/carers optimise or enhance their support. </a:t>
            </a:r>
          </a:p>
          <a:p>
            <a:pPr marL="171450" indent="-171450">
              <a:buFont typeface="Arial" panose="020B0604020202020204" pitchFamily="34" charset="0"/>
              <a:buChar char="•"/>
            </a:pPr>
            <a:r>
              <a:rPr lang="en-GB" altLang="en-US" dirty="0"/>
              <a:t>The term ‘Parent’ is used to mean parents or carers of children or young people participating in sport.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a:t>
            </a:fld>
            <a:endParaRPr lang="en-GB"/>
          </a:p>
        </p:txBody>
      </p:sp>
    </p:spTree>
    <p:extLst>
      <p:ext uri="{BB962C8B-B14F-4D97-AF65-F5344CB8AC3E}">
        <p14:creationId xmlns:p14="http://schemas.microsoft.com/office/powerpoint/2010/main" val="2846639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The third strategy is about tailoring involvement to the unique needs of each child. Not all children need the same involvement from their parents/carers and what works for one child may not work for another. The specific behaviours a child needs are both person and sport dependent. Parents and carers should focus on displaying behaviours that are most helpful for the child, including empowering the child to learn and grow in their own individual coping skills, rather than doing too much for the child.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24</a:t>
            </a:fld>
            <a:endParaRPr lang="en-GB"/>
          </a:p>
        </p:txBody>
      </p:sp>
    </p:spTree>
    <p:extLst>
      <p:ext uri="{BB962C8B-B14F-4D97-AF65-F5344CB8AC3E}">
        <p14:creationId xmlns:p14="http://schemas.microsoft.com/office/powerpoint/2010/main" val="9263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The fourth strategy is about finding ways to effectively communicate feedback with your child. </a:t>
            </a:r>
            <a:r>
              <a:rPr lang="en-GB" sz="1800" dirty="0">
                <a:effectLst/>
                <a:latin typeface="Calibri" panose="020F0502020204030204" pitchFamily="34" charset="0"/>
                <a:ea typeface="Calibri" panose="020F0502020204030204" pitchFamily="34" charset="0"/>
                <a:cs typeface="Times New Roman" panose="02020603050405020304" pitchFamily="18" charset="0"/>
              </a:rPr>
              <a:t>Sport can be an emotional experience for children, parents/carers, and coaches. Feedback greatly influences how a child perceives their ability, enjoys their sport, and feels motivated to continue participating. In such an emotionally charged environment, ensuring well-timed and delivered feedback is crucial. Whilst every child will need different things, the slide above goes into some suggestions for providing effective feedback.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Further things to discuss at each point: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t>
            </a:r>
            <a:r>
              <a:rPr lang="en-GB" sz="2800" dirty="0">
                <a:solidFill>
                  <a:schemeClr val="bg1"/>
                </a:solidFill>
                <a:latin typeface="+mn-lt"/>
              </a:rPr>
              <a:t>Emotions can be high right after a game or event. Ask your child if they feel ready to talk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Keep feedback consistent with coach’s message to avoid confusion for the child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a:t>
            </a:r>
            <a:r>
              <a:rPr lang="en-GB" sz="2800" dirty="0">
                <a:solidFill>
                  <a:schemeClr val="bg1"/>
                </a:solidFill>
                <a:latin typeface="+mn-lt"/>
              </a:rPr>
              <a:t>Encourage them to share their views and ensure feedback is positive and focused on improvement, rather than critique.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Identifying the best way of supporting a child can also involve parents/carers to really learn about and understand their own emotions. </a:t>
            </a:r>
            <a:r>
              <a:rPr lang="en-GB" sz="1800" baseline="0" dirty="0"/>
              <a:t>Sport can be very emotional for parents/carers too, and it’s good for parents/carers to learn strategies for managing their own concerns, worries, and feelings, to ensure they can be as supportive as possible.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baseline="0" dirty="0"/>
              <a:t>Take some time to have a discussion about the various strategies they use to help them cope with their emotions and reactions whilst being involved in their child’s sport. Optional exercise: ask parents/carers to break into groups to discuss the various strategies they use to help them cope with their emotions and reactions whilst being involved in their child’s sport. As starting points, they could reflect on: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2800" dirty="0">
                <a:solidFill>
                  <a:schemeClr val="bg1"/>
                </a:solidFill>
                <a:latin typeface="+mj-lt"/>
              </a:rPr>
              <a:t>Any situations that they weren’t expecting – did they react as they’d like?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2800" dirty="0">
                <a:solidFill>
                  <a:schemeClr val="bg1"/>
                </a:solidFill>
                <a:latin typeface="+mj-lt"/>
              </a:rPr>
              <a:t>The parts of their child’s involvement that they find challenging (e.g. injuries or seeing them upset) and explore strategies for coping with emotions around this.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800"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aseline="0" dirty="0"/>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25</a:t>
            </a:fld>
            <a:endParaRPr lang="en-GB"/>
          </a:p>
        </p:txBody>
      </p:sp>
    </p:spTree>
    <p:extLst>
      <p:ext uri="{BB962C8B-B14F-4D97-AF65-F5344CB8AC3E}">
        <p14:creationId xmlns:p14="http://schemas.microsoft.com/office/powerpoint/2010/main" val="1171040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 can amend</a:t>
            </a:r>
            <a:r>
              <a:rPr lang="en-GB" baseline="0" dirty="0"/>
              <a:t> or add to these points as necessary but make sure parents and carers feel that there is a two-way relationship between you as an organisation and them.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Ask for volunteers to give more examples – there are abundance of other ways that clubs should be supporting positive parental/carer involvement including:  developing a clear learning environment, sharing coaching philosophy with parents, </a:t>
            </a:r>
            <a:r>
              <a:rPr lang="en-GB" sz="1800" dirty="0">
                <a:effectLst/>
                <a:latin typeface="Calibri" panose="020F0502020204030204" pitchFamily="34" charset="0"/>
                <a:ea typeface="Calibri" panose="020F0502020204030204" pitchFamily="34" charset="0"/>
                <a:cs typeface="Times New Roman" panose="02020603050405020304" pitchFamily="18" charset="0"/>
              </a:rPr>
              <a:t>keep a high level of sport education including the latest technical, physical, and psychological information, create expectations for how and when parents/carers should expect to hear from you and are able to contact you, provide parents/carers with approved resources to help them become as educated as possible, make time to adequately communicate with parents/carers and avoid rushed conversations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26</a:t>
            </a:fld>
            <a:endParaRPr lang="en-GB"/>
          </a:p>
        </p:txBody>
      </p:sp>
    </p:spTree>
    <p:extLst>
      <p:ext uri="{BB962C8B-B14F-4D97-AF65-F5344CB8AC3E}">
        <p14:creationId xmlns:p14="http://schemas.microsoft.com/office/powerpoint/2010/main" val="1720729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Use this slide as an opportunity for a final group discussion to set the expectations of each other within this club. </a:t>
            </a:r>
          </a:p>
          <a:p>
            <a:pPr marL="171450" indent="-171450">
              <a:buFont typeface="Arial" panose="020B0604020202020204" pitchFamily="34" charset="0"/>
              <a:buChar char="•"/>
            </a:pPr>
            <a:r>
              <a:rPr lang="en-GB" dirty="0"/>
              <a:t>This is your chance to set out what is expected of parents/carers and how they can best help you and also allow them to identify what they are expecting of each other.</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27</a:t>
            </a:fld>
            <a:endParaRPr lang="en-GB"/>
          </a:p>
        </p:txBody>
      </p:sp>
    </p:spTree>
    <p:extLst>
      <p:ext uri="{BB962C8B-B14F-4D97-AF65-F5344CB8AC3E}">
        <p14:creationId xmlns:p14="http://schemas.microsoft.com/office/powerpoint/2010/main" val="950052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focus of this final learning slide is on helping parents/carers to understand that there are benefits to all when we are involved in the best ways – it prevents negative outcomes that are increasingly seen in youth sport and instead creates an environment of learning, development and positive engagement for all.</a:t>
            </a:r>
          </a:p>
          <a:p>
            <a:pPr marL="171450" indent="-171450">
              <a:buFont typeface="Arial" panose="020B0604020202020204" pitchFamily="34" charset="0"/>
              <a:buChar char="•"/>
            </a:pPr>
            <a:r>
              <a:rPr lang="en-GB" dirty="0"/>
              <a:t>There are many consequences that will be seen/avoided. These are just some examples – you can suggest further examples from your own club, as well as ask parents/carers to volunteer suggestions.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28</a:t>
            </a:fld>
            <a:endParaRPr lang="en-GB"/>
          </a:p>
        </p:txBody>
      </p:sp>
    </p:spTree>
    <p:extLst>
      <p:ext uri="{BB962C8B-B14F-4D97-AF65-F5344CB8AC3E}">
        <p14:creationId xmlns:p14="http://schemas.microsoft.com/office/powerpoint/2010/main" val="314117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Include relevant contact details (telephone, email, website)</a:t>
            </a:r>
            <a:r>
              <a:rPr lang="en-GB" altLang="en-US" baseline="0" dirty="0"/>
              <a:t> and go over the details of your reporting procedures if there are any parents/carers who are engaged in manners that you do not want to see.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Explain the process of recording and responding to incidents</a:t>
            </a:r>
            <a:r>
              <a:rPr lang="en-GB" baseline="0" dirty="0"/>
              <a:t> of poor behaviour. Do you have a strike system? Or do you have a zero tolerance policy?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Make parents and carers aware</a:t>
            </a:r>
            <a:r>
              <a:rPr lang="en-GB" baseline="0" dirty="0"/>
              <a:t> of the types of sanctions that could be imposed on them or their child if their own manners and attitudes becomes a problem.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If you can, use an example of how a case of poor manners has been handled in your sport and the types of sanctions you’d like to </a:t>
            </a:r>
            <a:endParaRPr lang="en-GB" altLang="en-US" dirty="0"/>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30</a:t>
            </a:fld>
            <a:endParaRPr lang="en-GB"/>
          </a:p>
        </p:txBody>
      </p:sp>
    </p:spTree>
    <p:extLst>
      <p:ext uri="{BB962C8B-B14F-4D97-AF65-F5344CB8AC3E}">
        <p14:creationId xmlns:p14="http://schemas.microsoft.com/office/powerpoint/2010/main" val="3291369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 parents to the CPSU website or your own parents information for further guidance and support. </a:t>
            </a:r>
          </a:p>
          <a:p>
            <a:r>
              <a:rPr lang="en-GB" dirty="0"/>
              <a:t>You might want to use this time to hand out resources or tell parents about specific ways in which to contact you for support. </a:t>
            </a:r>
          </a:p>
        </p:txBody>
      </p:sp>
      <p:sp>
        <p:nvSpPr>
          <p:cNvPr id="4" name="Slide Number Placeholder 3"/>
          <p:cNvSpPr>
            <a:spLocks noGrp="1"/>
          </p:cNvSpPr>
          <p:nvPr>
            <p:ph type="sldNum" sz="quarter" idx="5"/>
          </p:nvPr>
        </p:nvSpPr>
        <p:spPr/>
        <p:txBody>
          <a:bodyPr/>
          <a:lstStyle/>
          <a:p>
            <a:fld id="{CAEE57BA-316F-46D0-A511-A52CEF75588C}" type="slidenum">
              <a:rPr lang="en-GB" smtClean="0"/>
              <a:t>31</a:t>
            </a:fld>
            <a:endParaRPr lang="en-GB"/>
          </a:p>
        </p:txBody>
      </p:sp>
    </p:spTree>
    <p:extLst>
      <p:ext uri="{BB962C8B-B14F-4D97-AF65-F5344CB8AC3E}">
        <p14:creationId xmlns:p14="http://schemas.microsoft.com/office/powerpoint/2010/main" val="254632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Highlight why you are having this presentation – the reason is because children would not be able to participate in sport without parents and carers. Parent/carers take on all the roles and responsibilities relating to providing opportunities, emotionally supporting children, communicating with coaches etc. </a:t>
            </a:r>
          </a:p>
          <a:p>
            <a:pPr marL="171450" indent="-171450">
              <a:buFont typeface="Arial" panose="020B0604020202020204" pitchFamily="34" charset="0"/>
              <a:buChar char="•"/>
            </a:pPr>
            <a:r>
              <a:rPr lang="en-GB" dirty="0"/>
              <a:t>Clubs wouldn’t exist, coaches wouldn’t be in positions, and children wouldn’t be playing if parents and carers did not make the time, commit the money or take an interest in their child’s sport. </a:t>
            </a:r>
          </a:p>
          <a:p>
            <a:pPr marL="171450" indent="-171450">
              <a:buFont typeface="Arial" panose="020B0604020202020204" pitchFamily="34" charset="0"/>
              <a:buChar char="•"/>
            </a:pPr>
            <a:r>
              <a:rPr lang="en-GB" baseline="0" dirty="0"/>
              <a:t>Before moving onto the next slide it might also be useful to highlight that the focus of this presentation is on supporting parents and carers, not upon highlighting issues or telling them how to parent. </a:t>
            </a:r>
          </a:p>
          <a:p>
            <a:pPr marL="171450" indent="-171450">
              <a:buFont typeface="Arial" panose="020B0604020202020204" pitchFamily="34" charset="0"/>
              <a:buChar char="•"/>
            </a:pPr>
            <a:r>
              <a:rPr lang="en-GB" baseline="0" dirty="0"/>
              <a:t>The aim really is to help them fulfil their roles as well as they possibly can. </a:t>
            </a:r>
            <a:endParaRPr lang="en-GB" dirty="0"/>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3</a:t>
            </a:fld>
            <a:endParaRPr lang="en-GB"/>
          </a:p>
        </p:txBody>
      </p:sp>
    </p:spTree>
    <p:extLst>
      <p:ext uri="{BB962C8B-B14F-4D97-AF65-F5344CB8AC3E}">
        <p14:creationId xmlns:p14="http://schemas.microsoft.com/office/powerpoint/2010/main" val="215018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Take this opportunity to feedback your gratitude to parents and carers – you can tailor this to the specific activities they take on within your club. </a:t>
            </a:r>
          </a:p>
          <a:p>
            <a:pPr marL="171450" indent="-171450">
              <a:buFont typeface="Arial" panose="020B0604020202020204" pitchFamily="34" charset="0"/>
              <a:buChar char="•"/>
            </a:pPr>
            <a:r>
              <a:rPr lang="en-GB" dirty="0"/>
              <a:t>By highlighting that you appreciate their involvement you are encouraging an open and communicative environment, where parents and carers feel they are valued and able to engage with you. This will help both you and parents/carers to provide the very best support to children.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4</a:t>
            </a:fld>
            <a:endParaRPr lang="en-GB"/>
          </a:p>
        </p:txBody>
      </p:sp>
    </p:spTree>
    <p:extLst>
      <p:ext uri="{BB962C8B-B14F-4D97-AF65-F5344CB8AC3E}">
        <p14:creationId xmlns:p14="http://schemas.microsoft.com/office/powerpoint/2010/main" val="836510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to parents and carers that you want their involvement in your club or organisation</a:t>
            </a:r>
            <a:r>
              <a:rPr lang="en-GB" baseline="0" dirty="0"/>
              <a:t> and help them to understand all the positive things that happen when they are involved positively. First focus on what children gain from being involved – on the next slide we’ll focus more on you as a club.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You can now have an open discussion or split into groups around the various other benefits. Ask parents and carers to feedback. There are huge numbers, including:</a:t>
            </a:r>
          </a:p>
          <a:p>
            <a:pPr marL="628650" lvl="1" indent="-171450">
              <a:buFont typeface="Arial" panose="020B0604020202020204" pitchFamily="34" charset="0"/>
              <a:buChar char="•"/>
            </a:pPr>
            <a:r>
              <a:rPr lang="en-GB" baseline="0" dirty="0"/>
              <a:t>Increased effort</a:t>
            </a:r>
          </a:p>
          <a:p>
            <a:pPr marL="628650" lvl="1" indent="-171450">
              <a:buFont typeface="Arial" panose="020B0604020202020204" pitchFamily="34" charset="0"/>
              <a:buChar char="•"/>
            </a:pPr>
            <a:r>
              <a:rPr lang="en-GB" baseline="0" dirty="0"/>
              <a:t>Better behaviour from children</a:t>
            </a:r>
          </a:p>
          <a:p>
            <a:pPr marL="628650" lvl="1" indent="-171450">
              <a:buFont typeface="Arial" panose="020B0604020202020204" pitchFamily="34" charset="0"/>
              <a:buChar char="•"/>
            </a:pPr>
            <a:r>
              <a:rPr lang="en-GB" baseline="0" dirty="0"/>
              <a:t>Improved relationships between parents and children</a:t>
            </a:r>
          </a:p>
          <a:p>
            <a:pPr marL="628650" lvl="1" indent="-171450">
              <a:buFont typeface="Arial" panose="020B0604020202020204" pitchFamily="34" charset="0"/>
              <a:buChar char="•"/>
            </a:pPr>
            <a:r>
              <a:rPr lang="en-GB" baseline="0" dirty="0"/>
              <a:t>Increased learning of life skills</a:t>
            </a:r>
          </a:p>
          <a:p>
            <a:pPr marL="628650" lvl="1" indent="-171450">
              <a:buFont typeface="Arial" panose="020B0604020202020204" pitchFamily="34" charset="0"/>
              <a:buChar char="•"/>
            </a:pPr>
            <a:r>
              <a:rPr lang="en-GB" baseline="0" dirty="0"/>
              <a:t>Better communication with teammates and coaches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We have to have parents and carers involved for all these benefits to exist – but we need them involved in positive and supportive ways. The aim of this presentation is to help them achieve this.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6</a:t>
            </a:fld>
            <a:endParaRPr lang="en-GB"/>
          </a:p>
        </p:txBody>
      </p:sp>
    </p:spTree>
    <p:extLst>
      <p:ext uri="{BB962C8B-B14F-4D97-AF65-F5344CB8AC3E}">
        <p14:creationId xmlns:p14="http://schemas.microsoft.com/office/powerpoint/2010/main" val="107196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Now it’s about how parental and carer involvement helps the club. Tailor this to the specific benefits that your coaches/club get from having parents/carers involved and engaging with them in a positive and supportive manner.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 key here is that if parents and carers are involved and there is open and honest communication between everyone involved in the club, this can be really useful.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Parents and carers want to be involved in their child’s sport (in most cases) and they want to know that this is welcomed and that it will be beneficial not a hindrance.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7</a:t>
            </a:fld>
            <a:endParaRPr lang="en-GB"/>
          </a:p>
        </p:txBody>
      </p:sp>
    </p:spTree>
    <p:extLst>
      <p:ext uri="{BB962C8B-B14F-4D97-AF65-F5344CB8AC3E}">
        <p14:creationId xmlns:p14="http://schemas.microsoft.com/office/powerpoint/2010/main" val="22417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solidFill>
                  <a:srgbClr val="FF0000"/>
                </a:solidFill>
              </a:rPr>
              <a:t>Ask for a parent or carer to share a few examples of some of the things they do </a:t>
            </a:r>
            <a:r>
              <a:rPr lang="en-GB" baseline="0" dirty="0">
                <a:solidFill>
                  <a:srgbClr val="FF0000"/>
                </a:solidFill>
              </a:rPr>
              <a:t>to support their child’s involvement in sport. This will e</a:t>
            </a:r>
            <a:r>
              <a:rPr lang="en-GB" baseline="0" dirty="0"/>
              <a:t>ncourage parents/carers to share ideas and methods in terms of supporting their child. </a:t>
            </a:r>
          </a:p>
          <a:p>
            <a:pPr marL="171450" indent="-171450">
              <a:buFont typeface="Arial" panose="020B0604020202020204" pitchFamily="34" charset="0"/>
              <a:buChar char="•"/>
            </a:pPr>
            <a:r>
              <a:rPr lang="en-GB" baseline="0" dirty="0"/>
              <a:t>Explain that many of the suggestions and roles can be grouped into three roles: the provider/protector, the interpreter, and the role model – each key role will be explored in the next slides. </a:t>
            </a: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9</a:t>
            </a:fld>
            <a:endParaRPr lang="en-GB"/>
          </a:p>
        </p:txBody>
      </p:sp>
    </p:spTree>
    <p:extLst>
      <p:ext uri="{BB962C8B-B14F-4D97-AF65-F5344CB8AC3E}">
        <p14:creationId xmlns:p14="http://schemas.microsoft.com/office/powerpoint/2010/main" val="173698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Encourage parents and carers to think about how they provide for their children practically. </a:t>
            </a:r>
            <a:r>
              <a:rPr lang="en-GB" sz="1200" kern="1200" dirty="0">
                <a:solidFill>
                  <a:srgbClr val="000000"/>
                </a:solidFill>
                <a:effectLst/>
                <a:latin typeface="Calibri" panose="020F0502020204030204" pitchFamily="34" charset="0"/>
                <a:ea typeface="Times New Roman" panose="02020603050405020304" pitchFamily="18" charset="0"/>
              </a:rPr>
              <a:t>Selecting a safe well-run activity/club is one of the first things parents should do.</a:t>
            </a:r>
            <a:endParaRPr lang="en-GB" baseline="0" dirty="0"/>
          </a:p>
          <a:p>
            <a:pPr marL="171450" indent="-171450">
              <a:buFont typeface="Arial" panose="020B0604020202020204" pitchFamily="34" charset="0"/>
              <a:buChar char="•"/>
            </a:pPr>
            <a:r>
              <a:rPr lang="en-GB" baseline="0" dirty="0"/>
              <a:t>We often only focus on this first category, but there are two other really important role that parents and carers play. Helping parents/carers understand their whole influence in the other two can be a good reflection for them.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000000"/>
              </a:solidFill>
              <a:effectLst/>
              <a:latin typeface="Calibri" panose="020F050202020403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AEE57BA-316F-46D0-A511-A52CEF75588C}" type="slidenum">
              <a:rPr lang="en-GB" smtClean="0"/>
              <a:t>10</a:t>
            </a:fld>
            <a:endParaRPr lang="en-GB"/>
          </a:p>
        </p:txBody>
      </p:sp>
    </p:spTree>
    <p:extLst>
      <p:ext uri="{BB962C8B-B14F-4D97-AF65-F5344CB8AC3E}">
        <p14:creationId xmlns:p14="http://schemas.microsoft.com/office/powerpoint/2010/main" val="423035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 can find out more about what should be in place in a sports club or how to raise a concern at https://thecpsu.org.uk/parents</a:t>
            </a:r>
          </a:p>
        </p:txBody>
      </p:sp>
      <p:sp>
        <p:nvSpPr>
          <p:cNvPr id="4" name="Slide Number Placeholder 3"/>
          <p:cNvSpPr>
            <a:spLocks noGrp="1"/>
          </p:cNvSpPr>
          <p:nvPr>
            <p:ph type="sldNum" sz="quarter" idx="5"/>
          </p:nvPr>
        </p:nvSpPr>
        <p:spPr/>
        <p:txBody>
          <a:bodyPr/>
          <a:lstStyle/>
          <a:p>
            <a:fld id="{CAEE57BA-316F-46D0-A511-A52CEF75588C}" type="slidenum">
              <a:rPr lang="en-GB" smtClean="0"/>
              <a:t>11</a:t>
            </a:fld>
            <a:endParaRPr lang="en-GB"/>
          </a:p>
        </p:txBody>
      </p:sp>
    </p:spTree>
    <p:extLst>
      <p:ext uri="{BB962C8B-B14F-4D97-AF65-F5344CB8AC3E}">
        <p14:creationId xmlns:p14="http://schemas.microsoft.com/office/powerpoint/2010/main" val="1378290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BB1A98-E43E-491E-9592-EE1EE97F7023}"/>
              </a:ext>
            </a:extLst>
          </p:cNvPr>
          <p:cNvSpPr>
            <a:spLocks noGrp="1"/>
          </p:cNvSpPr>
          <p:nvPr>
            <p:ph type="subTitle" idx="1"/>
          </p:nvPr>
        </p:nvSpPr>
        <p:spPr>
          <a:xfrm>
            <a:off x="1538037" y="5089358"/>
            <a:ext cx="9144000" cy="950494"/>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TextBox 6">
            <a:extLst>
              <a:ext uri="{FF2B5EF4-FFF2-40B4-BE49-F238E27FC236}">
                <a16:creationId xmlns:a16="http://schemas.microsoft.com/office/drawing/2014/main" id="{1040F2BB-EAA2-4933-9770-C73A051EA5AD}"/>
              </a:ext>
            </a:extLst>
          </p:cNvPr>
          <p:cNvSpPr txBox="1"/>
          <p:nvPr userDrawn="1"/>
        </p:nvSpPr>
        <p:spPr>
          <a:xfrm>
            <a:off x="553451" y="6356350"/>
            <a:ext cx="4411953" cy="276999"/>
          </a:xfrm>
          <a:prstGeom prst="rect">
            <a:avLst/>
          </a:prstGeom>
          <a:noFill/>
        </p:spPr>
        <p:txBody>
          <a:bodyPr wrap="square" rtlCol="0">
            <a:spAutoFit/>
          </a:bodyPr>
          <a:lstStyle/>
          <a:p>
            <a:r>
              <a:rPr lang="en-GB" sz="1200" dirty="0">
                <a:solidFill>
                  <a:schemeClr val="bg2"/>
                </a:solidFill>
                <a:latin typeface="+mn-lt"/>
              </a:rPr>
              <a:t>© 2023 NSPCC Child Protection in Sport Unit (CPSU)</a:t>
            </a:r>
          </a:p>
        </p:txBody>
      </p:sp>
      <p:sp>
        <p:nvSpPr>
          <p:cNvPr id="8" name="TextBox 7">
            <a:extLst>
              <a:ext uri="{FF2B5EF4-FFF2-40B4-BE49-F238E27FC236}">
                <a16:creationId xmlns:a16="http://schemas.microsoft.com/office/drawing/2014/main" id="{6F71B017-1AB5-4B40-B121-BF92C3418649}"/>
              </a:ext>
            </a:extLst>
          </p:cNvPr>
          <p:cNvSpPr txBox="1"/>
          <p:nvPr userDrawn="1"/>
        </p:nvSpPr>
        <p:spPr>
          <a:xfrm>
            <a:off x="9601200" y="6352171"/>
            <a:ext cx="2017295" cy="276999"/>
          </a:xfrm>
          <a:prstGeom prst="rect">
            <a:avLst/>
          </a:prstGeom>
          <a:noFill/>
        </p:spPr>
        <p:txBody>
          <a:bodyPr wrap="square" rtlCol="0">
            <a:spAutoFit/>
          </a:bodyPr>
          <a:lstStyle/>
          <a:p>
            <a:pPr algn="r"/>
            <a:r>
              <a:rPr lang="en-GB" sz="1200" dirty="0">
                <a:solidFill>
                  <a:schemeClr val="bg2"/>
                </a:solidFill>
                <a:latin typeface="+mn-lt"/>
              </a:rPr>
              <a:t>thecpsu.org.uk/parents</a:t>
            </a:r>
          </a:p>
        </p:txBody>
      </p:sp>
      <p:pic>
        <p:nvPicPr>
          <p:cNvPr id="10" name="Picture 9" descr="Graphical user interface&#10;&#10;Description automatically generated with medium confidence">
            <a:extLst>
              <a:ext uri="{FF2B5EF4-FFF2-40B4-BE49-F238E27FC236}">
                <a16:creationId xmlns:a16="http://schemas.microsoft.com/office/drawing/2014/main" id="{9F6F35F8-F5B5-4985-A9C4-803B742BC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53" y="818147"/>
            <a:ext cx="10117694" cy="3433463"/>
          </a:xfrm>
          <a:prstGeom prst="rect">
            <a:avLst/>
          </a:prstGeom>
        </p:spPr>
      </p:pic>
    </p:spTree>
    <p:extLst>
      <p:ext uri="{BB962C8B-B14F-4D97-AF65-F5344CB8AC3E}">
        <p14:creationId xmlns:p14="http://schemas.microsoft.com/office/powerpoint/2010/main" val="336345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69A26F-79EC-4968-8DA9-7EE22F339A11}"/>
              </a:ext>
            </a:extLst>
          </p:cNvPr>
          <p:cNvSpPr/>
          <p:nvPr userDrawn="1"/>
        </p:nvSpPr>
        <p:spPr>
          <a:xfrm>
            <a:off x="651642" y="557048"/>
            <a:ext cx="10888718" cy="574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6D7ADCE-70A1-4EA4-912B-A09A0427EAF0}"/>
              </a:ext>
            </a:extLst>
          </p:cNvPr>
          <p:cNvSpPr/>
          <p:nvPr userDrawn="1"/>
        </p:nvSpPr>
        <p:spPr>
          <a:xfrm>
            <a:off x="768894" y="685400"/>
            <a:ext cx="10654212" cy="54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5EF70A4-AC3F-4C87-AF62-62FAA07165D2}"/>
              </a:ext>
            </a:extLst>
          </p:cNvPr>
          <p:cNvSpPr>
            <a:spLocks noGrp="1"/>
          </p:cNvSpPr>
          <p:nvPr>
            <p:ph type="title"/>
          </p:nvPr>
        </p:nvSpPr>
        <p:spPr>
          <a:xfrm>
            <a:off x="655200" y="457200"/>
            <a:ext cx="5148000" cy="1224000"/>
          </a:xfrm>
          <a:solidFill>
            <a:schemeClr val="bg1"/>
          </a:solidFill>
        </p:spPr>
        <p:txBody>
          <a:bodyPr rIns="1260000" anchor="t" anchorCtr="0"/>
          <a:lstStyle>
            <a:lvl1pPr>
              <a:defRPr sz="3200">
                <a:solidFill>
                  <a:schemeClr val="tx2"/>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A529818D-A338-4659-9390-11CAAEF0E3EA}"/>
              </a:ext>
            </a:extLst>
          </p:cNvPr>
          <p:cNvSpPr>
            <a:spLocks noGrp="1"/>
          </p:cNvSpPr>
          <p:nvPr>
            <p:ph type="pic" idx="1" hasCustomPrompt="1"/>
          </p:nvPr>
        </p:nvSpPr>
        <p:spPr>
          <a:xfrm>
            <a:off x="5183188" y="987425"/>
            <a:ext cx="6172200" cy="4873625"/>
          </a:xfrm>
          <a:blipFill>
            <a:blip r:embed="rId2"/>
            <a:tile tx="0" ty="0" sx="100000" sy="100000" flip="none" algn="tl"/>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Digital team – </a:t>
            </a:r>
            <a:br>
              <a:rPr lang="en-GB" dirty="0"/>
            </a:br>
            <a:r>
              <a:rPr lang="en-GB" dirty="0"/>
              <a:t>need to copy and </a:t>
            </a:r>
            <a:br>
              <a:rPr lang="en-GB" dirty="0"/>
            </a:br>
            <a:r>
              <a:rPr lang="en-GB" dirty="0"/>
              <a:t>paste KYCSIS logo from master slide on to each presentation slide. Sorry! </a:t>
            </a:r>
          </a:p>
        </p:txBody>
      </p:sp>
      <p:sp>
        <p:nvSpPr>
          <p:cNvPr id="10" name="Rectangle 9">
            <a:extLst>
              <a:ext uri="{FF2B5EF4-FFF2-40B4-BE49-F238E27FC236}">
                <a16:creationId xmlns:a16="http://schemas.microsoft.com/office/drawing/2014/main" id="{7A1E3DE4-AECD-4C13-8B12-D717E0B7568C}"/>
              </a:ext>
            </a:extLst>
          </p:cNvPr>
          <p:cNvSpPr/>
          <p:nvPr userDrawn="1"/>
        </p:nvSpPr>
        <p:spPr>
          <a:xfrm>
            <a:off x="5799221" y="365126"/>
            <a:ext cx="5741137" cy="49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849101C1-015F-4046-B219-06431136EF7D}"/>
              </a:ext>
            </a:extLst>
          </p:cNvPr>
          <p:cNvSpPr>
            <a:spLocks noGrp="1"/>
          </p:cNvSpPr>
          <p:nvPr>
            <p:ph type="body" sz="half" idx="2"/>
          </p:nvPr>
        </p:nvSpPr>
        <p:spPr>
          <a:xfrm>
            <a:off x="839788" y="2057400"/>
            <a:ext cx="3932237"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Box 13">
            <a:extLst>
              <a:ext uri="{FF2B5EF4-FFF2-40B4-BE49-F238E27FC236}">
                <a16:creationId xmlns:a16="http://schemas.microsoft.com/office/drawing/2014/main" id="{2A29F2A3-4D8F-428A-94BB-FF53715E1DC0}"/>
              </a:ext>
            </a:extLst>
          </p:cNvPr>
          <p:cNvSpPr txBox="1"/>
          <p:nvPr userDrawn="1"/>
        </p:nvSpPr>
        <p:spPr>
          <a:xfrm>
            <a:off x="553451" y="6356350"/>
            <a:ext cx="4539544" cy="276999"/>
          </a:xfrm>
          <a:prstGeom prst="rect">
            <a:avLst/>
          </a:prstGeom>
          <a:noFill/>
        </p:spPr>
        <p:txBody>
          <a:bodyPr wrap="square" rtlCol="0">
            <a:spAutoFit/>
          </a:bodyPr>
          <a:lstStyle/>
          <a:p>
            <a:r>
              <a:rPr lang="en-GB" sz="1200" dirty="0">
                <a:solidFill>
                  <a:schemeClr val="tx2"/>
                </a:solidFill>
                <a:latin typeface="+mn-lt"/>
              </a:rPr>
              <a:t>© 2023 NSPCC Child Protection in Sport Unit (CPSU)</a:t>
            </a:r>
          </a:p>
        </p:txBody>
      </p:sp>
      <p:sp>
        <p:nvSpPr>
          <p:cNvPr id="15" name="TextBox 14">
            <a:extLst>
              <a:ext uri="{FF2B5EF4-FFF2-40B4-BE49-F238E27FC236}">
                <a16:creationId xmlns:a16="http://schemas.microsoft.com/office/drawing/2014/main" id="{1F09619D-9EC7-4F2D-9F0F-F5A98EC6416E}"/>
              </a:ext>
            </a:extLst>
          </p:cNvPr>
          <p:cNvSpPr txBox="1"/>
          <p:nvPr userDrawn="1"/>
        </p:nvSpPr>
        <p:spPr>
          <a:xfrm>
            <a:off x="9431079" y="6352171"/>
            <a:ext cx="2187416" cy="276999"/>
          </a:xfrm>
          <a:prstGeom prst="rect">
            <a:avLst/>
          </a:prstGeom>
          <a:noFill/>
        </p:spPr>
        <p:txBody>
          <a:bodyPr wrap="square" rtlCol="0">
            <a:spAutoFit/>
          </a:bodyPr>
          <a:lstStyle/>
          <a:p>
            <a:pPr algn="r"/>
            <a:r>
              <a:rPr lang="en-GB" sz="1200" dirty="0">
                <a:solidFill>
                  <a:schemeClr val="tx2"/>
                </a:solidFill>
                <a:latin typeface="+mn-lt"/>
              </a:rPr>
              <a:t>thecpsu.org.uk/parents</a:t>
            </a:r>
          </a:p>
        </p:txBody>
      </p:sp>
      <p:sp>
        <p:nvSpPr>
          <p:cNvPr id="11" name="Rectangle 10">
            <a:extLst>
              <a:ext uri="{FF2B5EF4-FFF2-40B4-BE49-F238E27FC236}">
                <a16:creationId xmlns:a16="http://schemas.microsoft.com/office/drawing/2014/main" id="{0E4A33C5-8547-4441-80A8-235DDF70A576}"/>
              </a:ext>
            </a:extLst>
          </p:cNvPr>
          <p:cNvSpPr/>
          <p:nvPr userDrawn="1"/>
        </p:nvSpPr>
        <p:spPr>
          <a:xfrm rot="341172">
            <a:off x="8857269" y="501976"/>
            <a:ext cx="2710257" cy="1198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Graphical user interface&#10;&#10;Description automatically generated with medium confidence">
            <a:extLst>
              <a:ext uri="{FF2B5EF4-FFF2-40B4-BE49-F238E27FC236}">
                <a16:creationId xmlns:a16="http://schemas.microsoft.com/office/drawing/2014/main" id="{DB8BF2FA-0464-48C4-A1EE-64659AA82A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Tree>
    <p:extLst>
      <p:ext uri="{BB962C8B-B14F-4D97-AF65-F5344CB8AC3E}">
        <p14:creationId xmlns:p14="http://schemas.microsoft.com/office/powerpoint/2010/main" val="207128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V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69A26F-79EC-4968-8DA9-7EE22F339A11}"/>
              </a:ext>
            </a:extLst>
          </p:cNvPr>
          <p:cNvSpPr/>
          <p:nvPr userDrawn="1"/>
        </p:nvSpPr>
        <p:spPr>
          <a:xfrm>
            <a:off x="651642" y="557048"/>
            <a:ext cx="10888718" cy="574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6D7ADCE-70A1-4EA4-912B-A09A0427EAF0}"/>
              </a:ext>
            </a:extLst>
          </p:cNvPr>
          <p:cNvSpPr/>
          <p:nvPr userDrawn="1"/>
        </p:nvSpPr>
        <p:spPr>
          <a:xfrm>
            <a:off x="768894" y="714414"/>
            <a:ext cx="10654212" cy="54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5EF70A4-AC3F-4C87-AF62-62FAA07165D2}"/>
              </a:ext>
            </a:extLst>
          </p:cNvPr>
          <p:cNvSpPr>
            <a:spLocks noGrp="1"/>
          </p:cNvSpPr>
          <p:nvPr>
            <p:ph type="title"/>
          </p:nvPr>
        </p:nvSpPr>
        <p:spPr>
          <a:xfrm>
            <a:off x="655199" y="457200"/>
            <a:ext cx="8032112" cy="1224000"/>
          </a:xfrm>
          <a:solidFill>
            <a:schemeClr val="bg1"/>
          </a:solidFill>
        </p:spPr>
        <p:txBody>
          <a:bodyPr rIns="1260000" anchor="t" anchorCtr="0"/>
          <a:lstStyle>
            <a:lvl1pPr>
              <a:defRPr sz="3200">
                <a:solidFill>
                  <a:schemeClr val="tx2"/>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A529818D-A338-4659-9390-11CAAEF0E3EA}"/>
              </a:ext>
            </a:extLst>
          </p:cNvPr>
          <p:cNvSpPr>
            <a:spLocks noGrp="1"/>
          </p:cNvSpPr>
          <p:nvPr>
            <p:ph type="pic" idx="1" hasCustomPrompt="1"/>
          </p:nvPr>
        </p:nvSpPr>
        <p:spPr>
          <a:xfrm rot="168231">
            <a:off x="7216938" y="2486404"/>
            <a:ext cx="4231574" cy="3713273"/>
          </a:xfrm>
          <a:blipFill>
            <a:blip r:embed="rId2"/>
            <a:tile tx="0" ty="0" sx="100000" sy="100000" flip="none" algn="tl"/>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Digital team – </a:t>
            </a:r>
            <a:br>
              <a:rPr lang="en-GB" dirty="0"/>
            </a:br>
            <a:r>
              <a:rPr lang="en-GB" dirty="0"/>
              <a:t>need to copy and </a:t>
            </a:r>
            <a:br>
              <a:rPr lang="en-GB" dirty="0"/>
            </a:br>
            <a:r>
              <a:rPr lang="en-GB" dirty="0"/>
              <a:t>paste KYCSIS logo from master slide on to each presentation slide. Sorry! 0</a:t>
            </a:r>
          </a:p>
        </p:txBody>
      </p:sp>
      <p:sp>
        <p:nvSpPr>
          <p:cNvPr id="10" name="Rectangle 9">
            <a:extLst>
              <a:ext uri="{FF2B5EF4-FFF2-40B4-BE49-F238E27FC236}">
                <a16:creationId xmlns:a16="http://schemas.microsoft.com/office/drawing/2014/main" id="{7A1E3DE4-AECD-4C13-8B12-D717E0B7568C}"/>
              </a:ext>
            </a:extLst>
          </p:cNvPr>
          <p:cNvSpPr/>
          <p:nvPr userDrawn="1"/>
        </p:nvSpPr>
        <p:spPr>
          <a:xfrm>
            <a:off x="6580925" y="365126"/>
            <a:ext cx="4959433" cy="493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849101C1-015F-4046-B219-06431136EF7D}"/>
              </a:ext>
            </a:extLst>
          </p:cNvPr>
          <p:cNvSpPr>
            <a:spLocks noGrp="1"/>
          </p:cNvSpPr>
          <p:nvPr>
            <p:ph type="body" sz="half" idx="2"/>
          </p:nvPr>
        </p:nvSpPr>
        <p:spPr>
          <a:xfrm>
            <a:off x="839788" y="2057400"/>
            <a:ext cx="6018212"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Box 13">
            <a:extLst>
              <a:ext uri="{FF2B5EF4-FFF2-40B4-BE49-F238E27FC236}">
                <a16:creationId xmlns:a16="http://schemas.microsoft.com/office/drawing/2014/main" id="{2A29F2A3-4D8F-428A-94BB-FF53715E1DC0}"/>
              </a:ext>
            </a:extLst>
          </p:cNvPr>
          <p:cNvSpPr txBox="1"/>
          <p:nvPr userDrawn="1"/>
        </p:nvSpPr>
        <p:spPr>
          <a:xfrm>
            <a:off x="553451" y="6356350"/>
            <a:ext cx="4539544" cy="276999"/>
          </a:xfrm>
          <a:prstGeom prst="rect">
            <a:avLst/>
          </a:prstGeom>
          <a:noFill/>
        </p:spPr>
        <p:txBody>
          <a:bodyPr wrap="square" rtlCol="0">
            <a:spAutoFit/>
          </a:bodyPr>
          <a:lstStyle/>
          <a:p>
            <a:r>
              <a:rPr lang="en-GB" sz="1200" dirty="0">
                <a:solidFill>
                  <a:schemeClr val="tx2"/>
                </a:solidFill>
                <a:latin typeface="+mn-lt"/>
              </a:rPr>
              <a:t>© 2023 NSPCC Child Protection in Sport Unit (CPSU)</a:t>
            </a:r>
          </a:p>
        </p:txBody>
      </p:sp>
      <p:sp>
        <p:nvSpPr>
          <p:cNvPr id="15" name="TextBox 14">
            <a:extLst>
              <a:ext uri="{FF2B5EF4-FFF2-40B4-BE49-F238E27FC236}">
                <a16:creationId xmlns:a16="http://schemas.microsoft.com/office/drawing/2014/main" id="{1F09619D-9EC7-4F2D-9F0F-F5A98EC6416E}"/>
              </a:ext>
            </a:extLst>
          </p:cNvPr>
          <p:cNvSpPr txBox="1"/>
          <p:nvPr userDrawn="1"/>
        </p:nvSpPr>
        <p:spPr>
          <a:xfrm>
            <a:off x="9431079" y="6352171"/>
            <a:ext cx="2187416" cy="276999"/>
          </a:xfrm>
          <a:prstGeom prst="rect">
            <a:avLst/>
          </a:prstGeom>
          <a:noFill/>
        </p:spPr>
        <p:txBody>
          <a:bodyPr wrap="square" rtlCol="0">
            <a:spAutoFit/>
          </a:bodyPr>
          <a:lstStyle/>
          <a:p>
            <a:pPr algn="r"/>
            <a:r>
              <a:rPr lang="en-GB" sz="1200" dirty="0">
                <a:solidFill>
                  <a:schemeClr val="tx2"/>
                </a:solidFill>
                <a:latin typeface="+mn-lt"/>
              </a:rPr>
              <a:t>thecpsu.org.uk/parents</a:t>
            </a:r>
          </a:p>
        </p:txBody>
      </p:sp>
      <p:sp>
        <p:nvSpPr>
          <p:cNvPr id="11" name="Rectangle 10">
            <a:extLst>
              <a:ext uri="{FF2B5EF4-FFF2-40B4-BE49-F238E27FC236}">
                <a16:creationId xmlns:a16="http://schemas.microsoft.com/office/drawing/2014/main" id="{0E4A33C5-8547-4441-80A8-235DDF70A576}"/>
              </a:ext>
            </a:extLst>
          </p:cNvPr>
          <p:cNvSpPr/>
          <p:nvPr userDrawn="1"/>
        </p:nvSpPr>
        <p:spPr>
          <a:xfrm rot="341172">
            <a:off x="8857269" y="501976"/>
            <a:ext cx="2710257" cy="1198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Graphical user interface&#10;&#10;Description automatically generated with medium confidence">
            <a:extLst>
              <a:ext uri="{FF2B5EF4-FFF2-40B4-BE49-F238E27FC236}">
                <a16:creationId xmlns:a16="http://schemas.microsoft.com/office/drawing/2014/main" id="{DB8BF2FA-0464-48C4-A1EE-64659AA82A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Tree>
    <p:extLst>
      <p:ext uri="{BB962C8B-B14F-4D97-AF65-F5344CB8AC3E}">
        <p14:creationId xmlns:p14="http://schemas.microsoft.com/office/powerpoint/2010/main" val="330547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DE31-6EEF-4354-9E93-D0BCFEC26DE8}"/>
              </a:ext>
            </a:extLst>
          </p:cNvPr>
          <p:cNvSpPr>
            <a:spLocks noGrp="1"/>
          </p:cNvSpPr>
          <p:nvPr>
            <p:ph type="title" hasCustomPrompt="1"/>
          </p:nvPr>
        </p:nvSpPr>
        <p:spPr/>
        <p:txBody>
          <a:bodyPr/>
          <a:lstStyle>
            <a:lvl1pPr>
              <a:defRPr/>
            </a:lvl1pPr>
          </a:lstStyle>
          <a:p>
            <a:r>
              <a:rPr lang="en-US" dirty="0"/>
              <a:t>DO NOT USE</a:t>
            </a:r>
            <a:endParaRPr lang="en-GB" dirty="0"/>
          </a:p>
        </p:txBody>
      </p:sp>
      <p:sp>
        <p:nvSpPr>
          <p:cNvPr id="3" name="Vertical Text Placeholder 2">
            <a:extLst>
              <a:ext uri="{FF2B5EF4-FFF2-40B4-BE49-F238E27FC236}">
                <a16:creationId xmlns:a16="http://schemas.microsoft.com/office/drawing/2014/main" id="{B56228C3-3AC7-4061-885C-5FB4032F2443}"/>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EB201EC-49E3-4F6C-9979-33EB43C7F9EC}"/>
              </a:ext>
            </a:extLst>
          </p:cNvPr>
          <p:cNvSpPr>
            <a:spLocks noGrp="1"/>
          </p:cNvSpPr>
          <p:nvPr>
            <p:ph type="dt" sz="half" idx="10"/>
          </p:nvPr>
        </p:nvSpPr>
        <p:spPr>
          <a:xfrm>
            <a:off x="838200" y="6356350"/>
            <a:ext cx="2743200" cy="365125"/>
          </a:xfrm>
          <a:prstGeom prst="rect">
            <a:avLst/>
          </a:prstGeom>
        </p:spPr>
        <p:txBody>
          <a:bodyPr/>
          <a:lstStyle/>
          <a:p>
            <a:fld id="{68F5BDEA-9500-4A47-9AED-14EF0D468878}" type="datetimeFigureOut">
              <a:rPr lang="en-GB" smtClean="0"/>
              <a:t>23/08/2023</a:t>
            </a:fld>
            <a:endParaRPr lang="en-GB"/>
          </a:p>
        </p:txBody>
      </p:sp>
      <p:sp>
        <p:nvSpPr>
          <p:cNvPr id="5" name="Footer Placeholder 4">
            <a:extLst>
              <a:ext uri="{FF2B5EF4-FFF2-40B4-BE49-F238E27FC236}">
                <a16:creationId xmlns:a16="http://schemas.microsoft.com/office/drawing/2014/main" id="{B628C3C6-D95E-458F-BD9C-D5A6C2E27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9EA899-CE5A-46E6-ACCD-354AF1B70763}"/>
              </a:ext>
            </a:extLst>
          </p:cNvPr>
          <p:cNvSpPr>
            <a:spLocks noGrp="1"/>
          </p:cNvSpPr>
          <p:nvPr>
            <p:ph type="sldNum" sz="quarter" idx="12"/>
          </p:nvPr>
        </p:nvSpPr>
        <p:spPr>
          <a:xfrm>
            <a:off x="8610600" y="6356350"/>
            <a:ext cx="2743200" cy="365125"/>
          </a:xfrm>
          <a:prstGeom prst="rect">
            <a:avLst/>
          </a:prstGeom>
        </p:spPr>
        <p:txBody>
          <a:bodyPr/>
          <a:lstStyle/>
          <a:p>
            <a:fld id="{8825584C-32B8-42D0-BA2B-6727AA9C6BDB}" type="slidenum">
              <a:rPr lang="en-GB" smtClean="0"/>
              <a:t>‹#›</a:t>
            </a:fld>
            <a:endParaRPr lang="en-GB"/>
          </a:p>
        </p:txBody>
      </p:sp>
    </p:spTree>
    <p:extLst>
      <p:ext uri="{BB962C8B-B14F-4D97-AF65-F5344CB8AC3E}">
        <p14:creationId xmlns:p14="http://schemas.microsoft.com/office/powerpoint/2010/main" val="344853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7A65C9-4FAF-461A-B580-0C38ED8DC79C}"/>
              </a:ext>
            </a:extLst>
          </p:cNvPr>
          <p:cNvSpPr>
            <a:spLocks noGrp="1"/>
          </p:cNvSpPr>
          <p:nvPr>
            <p:ph type="title" orient="vert" hasCustomPrompt="1"/>
          </p:nvPr>
        </p:nvSpPr>
        <p:spPr>
          <a:xfrm>
            <a:off x="8724900" y="365125"/>
            <a:ext cx="2628900" cy="5811838"/>
          </a:xfrm>
        </p:spPr>
        <p:txBody>
          <a:bodyPr vert="eaVert"/>
          <a:lstStyle>
            <a:lvl1pPr>
              <a:defRPr/>
            </a:lvl1pPr>
          </a:lstStyle>
          <a:p>
            <a:r>
              <a:rPr lang="en-US" dirty="0"/>
              <a:t>DO NOT USE</a:t>
            </a:r>
            <a:endParaRPr lang="en-GB" dirty="0"/>
          </a:p>
        </p:txBody>
      </p:sp>
      <p:sp>
        <p:nvSpPr>
          <p:cNvPr id="3" name="Vertical Text Placeholder 2">
            <a:extLst>
              <a:ext uri="{FF2B5EF4-FFF2-40B4-BE49-F238E27FC236}">
                <a16:creationId xmlns:a16="http://schemas.microsoft.com/office/drawing/2014/main" id="{39061F8F-A735-42D6-8D50-C1045D66926B}"/>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9E66CF7-2CB2-44E7-8FC5-79899287F2AA}"/>
              </a:ext>
            </a:extLst>
          </p:cNvPr>
          <p:cNvSpPr>
            <a:spLocks noGrp="1"/>
          </p:cNvSpPr>
          <p:nvPr>
            <p:ph type="dt" sz="half" idx="10"/>
          </p:nvPr>
        </p:nvSpPr>
        <p:spPr>
          <a:xfrm>
            <a:off x="838200" y="6356350"/>
            <a:ext cx="2743200" cy="365125"/>
          </a:xfrm>
          <a:prstGeom prst="rect">
            <a:avLst/>
          </a:prstGeom>
        </p:spPr>
        <p:txBody>
          <a:bodyPr/>
          <a:lstStyle/>
          <a:p>
            <a:fld id="{68F5BDEA-9500-4A47-9AED-14EF0D468878}" type="datetimeFigureOut">
              <a:rPr lang="en-GB" smtClean="0"/>
              <a:t>23/08/2023</a:t>
            </a:fld>
            <a:endParaRPr lang="en-GB"/>
          </a:p>
        </p:txBody>
      </p:sp>
      <p:sp>
        <p:nvSpPr>
          <p:cNvPr id="5" name="Footer Placeholder 4">
            <a:extLst>
              <a:ext uri="{FF2B5EF4-FFF2-40B4-BE49-F238E27FC236}">
                <a16:creationId xmlns:a16="http://schemas.microsoft.com/office/drawing/2014/main" id="{C425549B-BA29-4252-BA82-822152D79D8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FCF59F0-57A0-4210-967E-7E03BD99B537}"/>
              </a:ext>
            </a:extLst>
          </p:cNvPr>
          <p:cNvSpPr>
            <a:spLocks noGrp="1"/>
          </p:cNvSpPr>
          <p:nvPr>
            <p:ph type="sldNum" sz="quarter" idx="12"/>
          </p:nvPr>
        </p:nvSpPr>
        <p:spPr>
          <a:xfrm>
            <a:off x="8610600" y="6356350"/>
            <a:ext cx="2743200" cy="365125"/>
          </a:xfrm>
          <a:prstGeom prst="rect">
            <a:avLst/>
          </a:prstGeom>
        </p:spPr>
        <p:txBody>
          <a:bodyPr/>
          <a:lstStyle/>
          <a:p>
            <a:fld id="{8825584C-32B8-42D0-BA2B-6727AA9C6BDB}" type="slidenum">
              <a:rPr lang="en-GB" smtClean="0"/>
              <a:t>‹#›</a:t>
            </a:fld>
            <a:endParaRPr lang="en-GB"/>
          </a:p>
        </p:txBody>
      </p:sp>
    </p:spTree>
    <p:extLst>
      <p:ext uri="{BB962C8B-B14F-4D97-AF65-F5344CB8AC3E}">
        <p14:creationId xmlns:p14="http://schemas.microsoft.com/office/powerpoint/2010/main" val="287288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different than KYCSI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F8D6-10D5-41DB-91F4-C3545877B3B4}"/>
              </a:ext>
            </a:extLst>
          </p:cNvPr>
          <p:cNvSpPr>
            <a:spLocks noGrp="1"/>
          </p:cNvSpPr>
          <p:nvPr>
            <p:ph type="ctrTitle"/>
          </p:nvPr>
        </p:nvSpPr>
        <p:spPr>
          <a:xfrm>
            <a:off x="1524000" y="3429000"/>
            <a:ext cx="9144000" cy="1479883"/>
          </a:xfrm>
        </p:spPr>
        <p:txBody>
          <a:bodyPr anchor="ctr" anchorCtr="0"/>
          <a:lstStyle>
            <a:lvl1pPr algn="ctr">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7BB1A98-E43E-491E-9592-EE1EE97F7023}"/>
              </a:ext>
            </a:extLst>
          </p:cNvPr>
          <p:cNvSpPr>
            <a:spLocks noGrp="1"/>
          </p:cNvSpPr>
          <p:nvPr>
            <p:ph type="subTitle" idx="1"/>
          </p:nvPr>
        </p:nvSpPr>
        <p:spPr>
          <a:xfrm>
            <a:off x="1538037" y="5089358"/>
            <a:ext cx="9144000" cy="950494"/>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TextBox 6">
            <a:extLst>
              <a:ext uri="{FF2B5EF4-FFF2-40B4-BE49-F238E27FC236}">
                <a16:creationId xmlns:a16="http://schemas.microsoft.com/office/drawing/2014/main" id="{1040F2BB-EAA2-4933-9770-C73A051EA5AD}"/>
              </a:ext>
            </a:extLst>
          </p:cNvPr>
          <p:cNvSpPr txBox="1"/>
          <p:nvPr userDrawn="1"/>
        </p:nvSpPr>
        <p:spPr>
          <a:xfrm>
            <a:off x="553451" y="6356350"/>
            <a:ext cx="4486381" cy="276999"/>
          </a:xfrm>
          <a:prstGeom prst="rect">
            <a:avLst/>
          </a:prstGeom>
          <a:noFill/>
        </p:spPr>
        <p:txBody>
          <a:bodyPr wrap="square" rtlCol="0">
            <a:spAutoFit/>
          </a:bodyPr>
          <a:lstStyle/>
          <a:p>
            <a:r>
              <a:rPr lang="en-GB" sz="1200" dirty="0">
                <a:solidFill>
                  <a:schemeClr val="bg2"/>
                </a:solidFill>
                <a:latin typeface="+mn-lt"/>
              </a:rPr>
              <a:t>© 2023 NSPCC Child Protection in Sport Unit (CPSU)</a:t>
            </a:r>
          </a:p>
        </p:txBody>
      </p:sp>
      <p:sp>
        <p:nvSpPr>
          <p:cNvPr id="8" name="TextBox 7">
            <a:extLst>
              <a:ext uri="{FF2B5EF4-FFF2-40B4-BE49-F238E27FC236}">
                <a16:creationId xmlns:a16="http://schemas.microsoft.com/office/drawing/2014/main" id="{6F71B017-1AB5-4B40-B121-BF92C3418649}"/>
              </a:ext>
            </a:extLst>
          </p:cNvPr>
          <p:cNvSpPr txBox="1"/>
          <p:nvPr userDrawn="1"/>
        </p:nvSpPr>
        <p:spPr>
          <a:xfrm>
            <a:off x="9473609" y="6352171"/>
            <a:ext cx="2144886" cy="276999"/>
          </a:xfrm>
          <a:prstGeom prst="rect">
            <a:avLst/>
          </a:prstGeom>
          <a:noFill/>
        </p:spPr>
        <p:txBody>
          <a:bodyPr wrap="square" rtlCol="0">
            <a:spAutoFit/>
          </a:bodyPr>
          <a:lstStyle/>
          <a:p>
            <a:pPr algn="r"/>
            <a:r>
              <a:rPr lang="en-GB" sz="1200" dirty="0">
                <a:solidFill>
                  <a:schemeClr val="bg2"/>
                </a:solidFill>
                <a:latin typeface="+mn-lt"/>
              </a:rPr>
              <a:t>thecpsu.org.uk/parents</a:t>
            </a:r>
          </a:p>
        </p:txBody>
      </p:sp>
      <p:pic>
        <p:nvPicPr>
          <p:cNvPr id="10" name="Picture 9" descr="Graphical user interface&#10;&#10;Description automatically generated with medium confidence">
            <a:extLst>
              <a:ext uri="{FF2B5EF4-FFF2-40B4-BE49-F238E27FC236}">
                <a16:creationId xmlns:a16="http://schemas.microsoft.com/office/drawing/2014/main" id="{9F6F35F8-F5B5-4985-A9C4-803B742BC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4498" y="661333"/>
            <a:ext cx="6383003" cy="2166087"/>
          </a:xfrm>
          <a:prstGeom prst="rect">
            <a:avLst/>
          </a:prstGeom>
        </p:spPr>
      </p:pic>
    </p:spTree>
    <p:extLst>
      <p:ext uri="{BB962C8B-B14F-4D97-AF65-F5344CB8AC3E}">
        <p14:creationId xmlns:p14="http://schemas.microsoft.com/office/powerpoint/2010/main" val="204907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61A7D2-1854-43F3-9250-160E4CFA23BD}"/>
              </a:ext>
            </a:extLst>
          </p:cNvPr>
          <p:cNvSpPr/>
          <p:nvPr userDrawn="1"/>
        </p:nvSpPr>
        <p:spPr>
          <a:xfrm>
            <a:off x="651642" y="557048"/>
            <a:ext cx="10888718" cy="574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56B05F8-5991-4789-80DB-97E1B3FA6DF8}"/>
              </a:ext>
            </a:extLst>
          </p:cNvPr>
          <p:cNvSpPr/>
          <p:nvPr userDrawn="1"/>
        </p:nvSpPr>
        <p:spPr>
          <a:xfrm>
            <a:off x="838200" y="762000"/>
            <a:ext cx="105156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4B2F8D6-10D5-41DB-91F4-C3545877B3B4}"/>
              </a:ext>
            </a:extLst>
          </p:cNvPr>
          <p:cNvSpPr>
            <a:spLocks noGrp="1"/>
          </p:cNvSpPr>
          <p:nvPr>
            <p:ph type="ctrTitle"/>
          </p:nvPr>
        </p:nvSpPr>
        <p:spPr>
          <a:xfrm>
            <a:off x="1524000" y="3294732"/>
            <a:ext cx="9144000" cy="2387600"/>
          </a:xfrm>
        </p:spPr>
        <p:txBody>
          <a:bodyPr anchor="ctr" anchorCtr="0"/>
          <a:lstStyle>
            <a:lvl1pPr algn="ctr">
              <a:defRPr sz="6000">
                <a:solidFill>
                  <a:schemeClr val="bg1"/>
                </a:solidFill>
              </a:defRPr>
            </a:lvl1pPr>
          </a:lstStyle>
          <a:p>
            <a:r>
              <a:rPr lang="en-US" dirty="0"/>
              <a:t>Click to edit Master title style</a:t>
            </a:r>
            <a:endParaRPr lang="en-GB" dirty="0"/>
          </a:p>
        </p:txBody>
      </p:sp>
      <p:sp>
        <p:nvSpPr>
          <p:cNvPr id="15" name="Rectangle 14">
            <a:extLst>
              <a:ext uri="{FF2B5EF4-FFF2-40B4-BE49-F238E27FC236}">
                <a16:creationId xmlns:a16="http://schemas.microsoft.com/office/drawing/2014/main" id="{CE39852E-B743-4D61-BC2A-0591D3F1CCD1}"/>
              </a:ext>
            </a:extLst>
          </p:cNvPr>
          <p:cNvSpPr/>
          <p:nvPr userDrawn="1"/>
        </p:nvSpPr>
        <p:spPr>
          <a:xfrm>
            <a:off x="6978316" y="567558"/>
            <a:ext cx="4551532" cy="1790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Graphical user interface&#10;&#10;Description automatically generated with medium confidence">
            <a:extLst>
              <a:ext uri="{FF2B5EF4-FFF2-40B4-BE49-F238E27FC236}">
                <a16:creationId xmlns:a16="http://schemas.microsoft.com/office/drawing/2014/main" id="{705F2C1C-8EBE-4766-B60F-918664F70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8066" y="745554"/>
            <a:ext cx="4255733" cy="1444193"/>
          </a:xfrm>
          <a:prstGeom prst="rect">
            <a:avLst/>
          </a:prstGeom>
        </p:spPr>
      </p:pic>
      <p:sp>
        <p:nvSpPr>
          <p:cNvPr id="17" name="Picture Placeholder 16">
            <a:extLst>
              <a:ext uri="{FF2B5EF4-FFF2-40B4-BE49-F238E27FC236}">
                <a16:creationId xmlns:a16="http://schemas.microsoft.com/office/drawing/2014/main" id="{D8239AFF-09C5-4FFA-B5AD-4942C83AAADC}"/>
              </a:ext>
            </a:extLst>
          </p:cNvPr>
          <p:cNvSpPr>
            <a:spLocks noGrp="1"/>
          </p:cNvSpPr>
          <p:nvPr>
            <p:ph type="pic" sz="quarter" idx="10"/>
          </p:nvPr>
        </p:nvSpPr>
        <p:spPr>
          <a:xfrm>
            <a:off x="651640" y="557048"/>
            <a:ext cx="6326675" cy="1801141"/>
          </a:xfrm>
          <a:blipFill>
            <a:blip r:embed="rId3"/>
            <a:tile tx="0" ty="0" sx="100000" sy="100000" flip="none" algn="tl"/>
          </a:blipFill>
        </p:spPr>
        <p:txBody>
          <a:bodyPr/>
          <a:lstStyle/>
          <a:p>
            <a:endParaRPr lang="en-GB" dirty="0"/>
          </a:p>
        </p:txBody>
      </p:sp>
      <p:sp>
        <p:nvSpPr>
          <p:cNvPr id="18" name="TextBox 17">
            <a:extLst>
              <a:ext uri="{FF2B5EF4-FFF2-40B4-BE49-F238E27FC236}">
                <a16:creationId xmlns:a16="http://schemas.microsoft.com/office/drawing/2014/main" id="{54D736DB-57EE-4D29-AD2B-CE7320CC76C3}"/>
              </a:ext>
            </a:extLst>
          </p:cNvPr>
          <p:cNvSpPr txBox="1"/>
          <p:nvPr userDrawn="1"/>
        </p:nvSpPr>
        <p:spPr>
          <a:xfrm>
            <a:off x="553452" y="6356350"/>
            <a:ext cx="4316260" cy="276999"/>
          </a:xfrm>
          <a:prstGeom prst="rect">
            <a:avLst/>
          </a:prstGeom>
          <a:noFill/>
        </p:spPr>
        <p:txBody>
          <a:bodyPr wrap="square" rtlCol="0">
            <a:spAutoFit/>
          </a:bodyPr>
          <a:lstStyle/>
          <a:p>
            <a:r>
              <a:rPr lang="en-GB" sz="1200" dirty="0">
                <a:solidFill>
                  <a:schemeClr val="bg2"/>
                </a:solidFill>
                <a:latin typeface="+mn-lt"/>
              </a:rPr>
              <a:t>© 2023 NSPCC Child Protection in Sport Unit (CPSU)</a:t>
            </a:r>
          </a:p>
        </p:txBody>
      </p:sp>
      <p:sp>
        <p:nvSpPr>
          <p:cNvPr id="19" name="TextBox 18">
            <a:extLst>
              <a:ext uri="{FF2B5EF4-FFF2-40B4-BE49-F238E27FC236}">
                <a16:creationId xmlns:a16="http://schemas.microsoft.com/office/drawing/2014/main" id="{22A7D2CA-D2B3-4A08-9F4D-079122AB0D7F}"/>
              </a:ext>
            </a:extLst>
          </p:cNvPr>
          <p:cNvSpPr txBox="1"/>
          <p:nvPr userDrawn="1"/>
        </p:nvSpPr>
        <p:spPr>
          <a:xfrm>
            <a:off x="9431079" y="6352171"/>
            <a:ext cx="2187416" cy="276999"/>
          </a:xfrm>
          <a:prstGeom prst="rect">
            <a:avLst/>
          </a:prstGeom>
          <a:noFill/>
        </p:spPr>
        <p:txBody>
          <a:bodyPr wrap="square" rtlCol="0">
            <a:spAutoFit/>
          </a:bodyPr>
          <a:lstStyle/>
          <a:p>
            <a:pPr algn="r"/>
            <a:r>
              <a:rPr lang="en-GB" sz="1200" dirty="0">
                <a:solidFill>
                  <a:schemeClr val="bg2"/>
                </a:solidFill>
                <a:latin typeface="+mn-lt"/>
              </a:rPr>
              <a:t>thecpsu.org.uk/parents</a:t>
            </a:r>
          </a:p>
        </p:txBody>
      </p:sp>
    </p:spTree>
    <p:extLst>
      <p:ext uri="{BB962C8B-B14F-4D97-AF65-F5344CB8AC3E}">
        <p14:creationId xmlns:p14="http://schemas.microsoft.com/office/powerpoint/2010/main" val="193583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E85458-DAB9-42CA-8497-14F24517D7C7}"/>
              </a:ext>
            </a:extLst>
          </p:cNvPr>
          <p:cNvSpPr/>
          <p:nvPr userDrawn="1"/>
        </p:nvSpPr>
        <p:spPr>
          <a:xfrm>
            <a:off x="651642" y="557048"/>
            <a:ext cx="10888718" cy="574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0AFF2CA-B70B-4F5F-9FED-62D742FE6D93}"/>
              </a:ext>
            </a:extLst>
          </p:cNvPr>
          <p:cNvSpPr/>
          <p:nvPr userDrawn="1"/>
        </p:nvSpPr>
        <p:spPr>
          <a:xfrm>
            <a:off x="768894" y="685400"/>
            <a:ext cx="10654212" cy="54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173ECE3-DDD9-45E4-9D95-A2754723AC65}"/>
              </a:ext>
            </a:extLst>
          </p:cNvPr>
          <p:cNvSpPr/>
          <p:nvPr userDrawn="1"/>
        </p:nvSpPr>
        <p:spPr>
          <a:xfrm>
            <a:off x="5799221" y="365125"/>
            <a:ext cx="5741137"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9B62BCF-E117-465F-9E7C-C9B09A9E7E03}"/>
              </a:ext>
            </a:extLst>
          </p:cNvPr>
          <p:cNvSpPr>
            <a:spLocks noGrp="1"/>
          </p:cNvSpPr>
          <p:nvPr>
            <p:ph type="title"/>
          </p:nvPr>
        </p:nvSpPr>
        <p:spPr>
          <a:xfrm>
            <a:off x="651640" y="365125"/>
            <a:ext cx="7958960" cy="1325563"/>
          </a:xfrm>
          <a:solidFill>
            <a:schemeClr val="bg1"/>
          </a:solidFill>
        </p:spPr>
        <p:txBody>
          <a:bodyPr/>
          <a:lstStyle>
            <a:lvl1pPr>
              <a:defRPr>
                <a:solidFill>
                  <a:schemeClr val="tx2"/>
                </a:solidFill>
              </a:defRPr>
            </a:lvl1p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0F61B661-008A-49AA-88C0-99C1D4784B90}"/>
              </a:ext>
            </a:extLst>
          </p:cNvPr>
          <p:cNvSpPr/>
          <p:nvPr userDrawn="1"/>
        </p:nvSpPr>
        <p:spPr>
          <a:xfrm rot="341172">
            <a:off x="8857328" y="500787"/>
            <a:ext cx="2710257" cy="1199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10;&#10;Description automatically generated with medium confidence">
            <a:extLst>
              <a:ext uri="{FF2B5EF4-FFF2-40B4-BE49-F238E27FC236}">
                <a16:creationId xmlns:a16="http://schemas.microsoft.com/office/drawing/2014/main" id="{F05024B2-2A45-4CC1-85A7-AAF5B200E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
        <p:nvSpPr>
          <p:cNvPr id="12" name="TextBox 11">
            <a:extLst>
              <a:ext uri="{FF2B5EF4-FFF2-40B4-BE49-F238E27FC236}">
                <a16:creationId xmlns:a16="http://schemas.microsoft.com/office/drawing/2014/main" id="{BED74A3E-632B-4790-BA07-F160FAFB78A9}"/>
              </a:ext>
            </a:extLst>
          </p:cNvPr>
          <p:cNvSpPr txBox="1"/>
          <p:nvPr userDrawn="1"/>
        </p:nvSpPr>
        <p:spPr>
          <a:xfrm>
            <a:off x="553451" y="6356350"/>
            <a:ext cx="4263097" cy="276999"/>
          </a:xfrm>
          <a:prstGeom prst="rect">
            <a:avLst/>
          </a:prstGeom>
          <a:noFill/>
        </p:spPr>
        <p:txBody>
          <a:bodyPr wrap="square" rtlCol="0">
            <a:spAutoFit/>
          </a:bodyPr>
          <a:lstStyle/>
          <a:p>
            <a:r>
              <a:rPr lang="en-GB" sz="1200" dirty="0">
                <a:solidFill>
                  <a:schemeClr val="tx2"/>
                </a:solidFill>
                <a:latin typeface="+mn-lt"/>
              </a:rPr>
              <a:t>© 2023 NSPCC Child Protection in Sport Unit (CPSU)</a:t>
            </a:r>
          </a:p>
        </p:txBody>
      </p:sp>
      <p:sp>
        <p:nvSpPr>
          <p:cNvPr id="13" name="TextBox 12">
            <a:extLst>
              <a:ext uri="{FF2B5EF4-FFF2-40B4-BE49-F238E27FC236}">
                <a16:creationId xmlns:a16="http://schemas.microsoft.com/office/drawing/2014/main" id="{D71A0797-1D47-4CAD-B94E-457611B90025}"/>
              </a:ext>
            </a:extLst>
          </p:cNvPr>
          <p:cNvSpPr txBox="1"/>
          <p:nvPr userDrawn="1"/>
        </p:nvSpPr>
        <p:spPr>
          <a:xfrm>
            <a:off x="9494874" y="6352171"/>
            <a:ext cx="2123621" cy="276999"/>
          </a:xfrm>
          <a:prstGeom prst="rect">
            <a:avLst/>
          </a:prstGeom>
          <a:noFill/>
        </p:spPr>
        <p:txBody>
          <a:bodyPr wrap="square" rtlCol="0">
            <a:spAutoFit/>
          </a:bodyPr>
          <a:lstStyle/>
          <a:p>
            <a:pPr algn="r"/>
            <a:r>
              <a:rPr lang="en-GB" sz="1200" dirty="0">
                <a:solidFill>
                  <a:schemeClr val="tx2"/>
                </a:solidFill>
                <a:latin typeface="+mn-lt"/>
              </a:rPr>
              <a:t>thecpsu.org.uk/parents</a:t>
            </a:r>
          </a:p>
        </p:txBody>
      </p:sp>
    </p:spTree>
    <p:extLst>
      <p:ext uri="{BB962C8B-B14F-4D97-AF65-F5344CB8AC3E}">
        <p14:creationId xmlns:p14="http://schemas.microsoft.com/office/powerpoint/2010/main" val="322684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CD3083-E13E-47C2-98B5-A449C22DAD86}"/>
              </a:ext>
            </a:extLst>
          </p:cNvPr>
          <p:cNvSpPr/>
          <p:nvPr userDrawn="1"/>
        </p:nvSpPr>
        <p:spPr>
          <a:xfrm>
            <a:off x="651642" y="557048"/>
            <a:ext cx="10888718" cy="574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44185E2-6DF9-4B25-9EEB-46177AA23AE1}"/>
              </a:ext>
            </a:extLst>
          </p:cNvPr>
          <p:cNvSpPr/>
          <p:nvPr userDrawn="1"/>
        </p:nvSpPr>
        <p:spPr>
          <a:xfrm>
            <a:off x="768894" y="685400"/>
            <a:ext cx="10654212" cy="54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45249FA-9DB7-44E1-9853-FBCC4FFD6941}"/>
              </a:ext>
            </a:extLst>
          </p:cNvPr>
          <p:cNvSpPr>
            <a:spLocks noGrp="1"/>
          </p:cNvSpPr>
          <p:nvPr>
            <p:ph idx="1"/>
          </p:nvPr>
        </p:nvSpPr>
        <p:spPr/>
        <p:txBody>
          <a:bodyPr lIns="180000" rIns="180000"/>
          <a:lstStyle>
            <a:lvl1pPr marL="357188" indent="-357188">
              <a:buFontTx/>
              <a:buBlip>
                <a:blip r:embed="rId2"/>
              </a:buBlip>
              <a:defRPr/>
            </a:lvl1pPr>
            <a:lvl2pPr marL="804863" indent="-347663">
              <a:buFontTx/>
              <a:buBlip>
                <a:blip r:embed="rId2"/>
              </a:buBlip>
              <a:defRPr/>
            </a:lvl2pPr>
            <a:lvl3pPr marL="1252538" indent="-338138">
              <a:buFontTx/>
              <a:buBlip>
                <a:blip r:embed="rId2"/>
              </a:buBlip>
              <a:defRPr/>
            </a:lvl3pPr>
            <a:lvl4pPr marL="1700213" indent="-328613">
              <a:buFontTx/>
              <a:buBlip>
                <a:blip r:embed="rId2"/>
              </a:buBlip>
              <a:defRPr/>
            </a:lvl4pPr>
            <a:lvl5pPr marL="2157413" indent="-328613">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FB568B09-0B81-49B3-9031-8C9A6638D8C8}"/>
              </a:ext>
            </a:extLst>
          </p:cNvPr>
          <p:cNvSpPr/>
          <p:nvPr userDrawn="1"/>
        </p:nvSpPr>
        <p:spPr>
          <a:xfrm>
            <a:off x="5799221" y="365125"/>
            <a:ext cx="5741137"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EABEBAB-0F04-428F-B00A-8061237B665B}"/>
              </a:ext>
            </a:extLst>
          </p:cNvPr>
          <p:cNvSpPr/>
          <p:nvPr userDrawn="1"/>
        </p:nvSpPr>
        <p:spPr>
          <a:xfrm rot="341172">
            <a:off x="8857269" y="501976"/>
            <a:ext cx="2710257" cy="1198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Graphical user interface&#10;&#10;Description automatically generated with medium confidence">
            <a:extLst>
              <a:ext uri="{FF2B5EF4-FFF2-40B4-BE49-F238E27FC236}">
                <a16:creationId xmlns:a16="http://schemas.microsoft.com/office/drawing/2014/main" id="{2FCED326-3E2E-408F-9AFA-BA822EB9F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
        <p:nvSpPr>
          <p:cNvPr id="2" name="Title 1">
            <a:extLst>
              <a:ext uri="{FF2B5EF4-FFF2-40B4-BE49-F238E27FC236}">
                <a16:creationId xmlns:a16="http://schemas.microsoft.com/office/drawing/2014/main" id="{03DC4219-34D9-4082-8574-FB0C8E15977C}"/>
              </a:ext>
            </a:extLst>
          </p:cNvPr>
          <p:cNvSpPr>
            <a:spLocks noGrp="1"/>
          </p:cNvSpPr>
          <p:nvPr>
            <p:ph type="title"/>
          </p:nvPr>
        </p:nvSpPr>
        <p:spPr>
          <a:xfrm>
            <a:off x="651640" y="365125"/>
            <a:ext cx="7758434" cy="1325563"/>
          </a:xfrm>
          <a:solidFill>
            <a:schemeClr val="bg1"/>
          </a:solidFill>
        </p:spPr>
        <p:txBody>
          <a:bodyPr/>
          <a:lstStyle>
            <a:lvl1pPr>
              <a:defRPr>
                <a:solidFill>
                  <a:schemeClr val="tx2"/>
                </a:solidFill>
              </a:defRPr>
            </a:lvl1pPr>
          </a:lstStyle>
          <a:p>
            <a:r>
              <a:rPr lang="en-US" dirty="0"/>
              <a:t>Click to edit Master title style</a:t>
            </a:r>
            <a:endParaRPr lang="en-GB" dirty="0"/>
          </a:p>
        </p:txBody>
      </p:sp>
      <p:sp>
        <p:nvSpPr>
          <p:cNvPr id="13" name="TextBox 12">
            <a:extLst>
              <a:ext uri="{FF2B5EF4-FFF2-40B4-BE49-F238E27FC236}">
                <a16:creationId xmlns:a16="http://schemas.microsoft.com/office/drawing/2014/main" id="{AAD40E77-C9A7-49C5-83E0-00E60D2E5E4E}"/>
              </a:ext>
            </a:extLst>
          </p:cNvPr>
          <p:cNvSpPr txBox="1"/>
          <p:nvPr userDrawn="1"/>
        </p:nvSpPr>
        <p:spPr>
          <a:xfrm>
            <a:off x="553451" y="6356350"/>
            <a:ext cx="4273729" cy="276999"/>
          </a:xfrm>
          <a:prstGeom prst="rect">
            <a:avLst/>
          </a:prstGeom>
          <a:noFill/>
        </p:spPr>
        <p:txBody>
          <a:bodyPr wrap="square" rtlCol="0">
            <a:spAutoFit/>
          </a:bodyPr>
          <a:lstStyle/>
          <a:p>
            <a:r>
              <a:rPr lang="en-GB" sz="1200" dirty="0">
                <a:solidFill>
                  <a:schemeClr val="tx2"/>
                </a:solidFill>
                <a:latin typeface="Verdana" panose="020B0604030504040204" pitchFamily="34" charset="0"/>
                <a:ea typeface="Verdana" panose="020B0604030504040204" pitchFamily="34" charset="0"/>
              </a:rPr>
              <a:t>© 2023 NSPCC Child Protection in Sport Unit (CPSU)</a:t>
            </a:r>
          </a:p>
        </p:txBody>
      </p:sp>
      <p:sp>
        <p:nvSpPr>
          <p:cNvPr id="15" name="TextBox 14">
            <a:extLst>
              <a:ext uri="{FF2B5EF4-FFF2-40B4-BE49-F238E27FC236}">
                <a16:creationId xmlns:a16="http://schemas.microsoft.com/office/drawing/2014/main" id="{449EE0C5-1E61-449F-B44B-C7486A677967}"/>
              </a:ext>
            </a:extLst>
          </p:cNvPr>
          <p:cNvSpPr txBox="1"/>
          <p:nvPr userDrawn="1"/>
        </p:nvSpPr>
        <p:spPr>
          <a:xfrm>
            <a:off x="9399181" y="6352171"/>
            <a:ext cx="2219314" cy="276999"/>
          </a:xfrm>
          <a:prstGeom prst="rect">
            <a:avLst/>
          </a:prstGeom>
          <a:noFill/>
        </p:spPr>
        <p:txBody>
          <a:bodyPr wrap="square" rtlCol="0">
            <a:spAutoFit/>
          </a:bodyPr>
          <a:lstStyle/>
          <a:p>
            <a:pPr algn="r"/>
            <a:r>
              <a:rPr lang="en-GB" sz="1200" dirty="0">
                <a:solidFill>
                  <a:schemeClr val="tx2"/>
                </a:solidFill>
                <a:latin typeface="+mn-lt"/>
              </a:rPr>
              <a:t>thecpsu.org.uk/parents</a:t>
            </a:r>
          </a:p>
        </p:txBody>
      </p:sp>
    </p:spTree>
    <p:extLst>
      <p:ext uri="{BB962C8B-B14F-4D97-AF65-F5344CB8AC3E}">
        <p14:creationId xmlns:p14="http://schemas.microsoft.com/office/powerpoint/2010/main" val="363331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889F33-3287-4957-91DC-2255335065D3}"/>
              </a:ext>
            </a:extLst>
          </p:cNvPr>
          <p:cNvSpPr/>
          <p:nvPr userDrawn="1"/>
        </p:nvSpPr>
        <p:spPr>
          <a:xfrm>
            <a:off x="651642" y="557048"/>
            <a:ext cx="10888718" cy="574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4A28483-435F-4D60-9FFB-F880C06D6EF1}"/>
              </a:ext>
            </a:extLst>
          </p:cNvPr>
          <p:cNvSpPr/>
          <p:nvPr userDrawn="1"/>
        </p:nvSpPr>
        <p:spPr>
          <a:xfrm>
            <a:off x="768894" y="685400"/>
            <a:ext cx="10654212" cy="54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5AA9940-6A0B-4366-9184-798398F60E0B}"/>
              </a:ext>
            </a:extLst>
          </p:cNvPr>
          <p:cNvSpPr>
            <a:spLocks noGrp="1"/>
          </p:cNvSpPr>
          <p:nvPr>
            <p:ph sz="half" idx="1"/>
          </p:nvPr>
        </p:nvSpPr>
        <p:spPr>
          <a:xfrm>
            <a:off x="838200" y="1825625"/>
            <a:ext cx="5181600" cy="4351338"/>
          </a:xfrm>
        </p:spPr>
        <p:txBody>
          <a:bodyPr/>
          <a:lstStyle>
            <a:lvl1pPr marL="357188" indent="-357188">
              <a:buFontTx/>
              <a:buBlip>
                <a:blip r:embed="rId2"/>
              </a:buBlip>
              <a:defRPr/>
            </a:lvl1pPr>
            <a:lvl2pPr marL="804863" indent="-347663">
              <a:buFontTx/>
              <a:buBlip>
                <a:blip r:embed="rId2"/>
              </a:buBlip>
              <a:defRPr/>
            </a:lvl2pPr>
            <a:lvl3pPr marL="1252538" indent="-338138">
              <a:buFontTx/>
              <a:buBlip>
                <a:blip r:embed="rId2"/>
              </a:buBlip>
              <a:defRPr/>
            </a:lvl3pPr>
            <a:lvl4pPr marL="1700213" indent="-328613">
              <a:buFontTx/>
              <a:buBlip>
                <a:blip r:embed="rId2"/>
              </a:buBlip>
              <a:defRPr/>
            </a:lvl4pPr>
            <a:lvl5pPr marL="2157413" indent="-328613">
              <a:buFontTx/>
              <a:buBlip>
                <a:blip r:embed="rId2"/>
              </a:buBlip>
              <a:defRPr/>
            </a:lvl5p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4F82192D-AD00-407D-AC79-73DF678D23CE}"/>
              </a:ext>
            </a:extLst>
          </p:cNvPr>
          <p:cNvSpPr>
            <a:spLocks noGrp="1"/>
          </p:cNvSpPr>
          <p:nvPr>
            <p:ph sz="half" idx="2"/>
          </p:nvPr>
        </p:nvSpPr>
        <p:spPr>
          <a:xfrm>
            <a:off x="6172200" y="1825625"/>
            <a:ext cx="5181600" cy="435133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stStyle>
          <a:p>
            <a:pPr marL="357188" lvl="0" indent="-357188" algn="l" defTabSz="914400" rtl="0" eaLnBrk="1" latinLnBrk="0" hangingPunct="1">
              <a:lnSpc>
                <a:spcPct val="90000"/>
              </a:lnSpc>
              <a:spcBef>
                <a:spcPts val="1000"/>
              </a:spcBef>
              <a:buFontTx/>
              <a:buBlip>
                <a:blip r:embed="rId2"/>
              </a:buBlip>
            </a:pPr>
            <a:r>
              <a:rPr lang="en-US" dirty="0"/>
              <a:t>Click to edit Master text styles</a:t>
            </a:r>
          </a:p>
          <a:p>
            <a:pPr marL="804863" lvl="1" indent="-347663" algn="l" defTabSz="914400" rtl="0" eaLnBrk="1" latinLnBrk="0" hangingPunct="1">
              <a:lnSpc>
                <a:spcPct val="90000"/>
              </a:lnSpc>
              <a:spcBef>
                <a:spcPts val="500"/>
              </a:spcBef>
              <a:buFontTx/>
              <a:buBlip>
                <a:blip r:embed="rId2"/>
              </a:buBlip>
            </a:pPr>
            <a:r>
              <a:rPr lang="en-US" dirty="0"/>
              <a:t>Second level</a:t>
            </a:r>
          </a:p>
        </p:txBody>
      </p:sp>
      <p:sp>
        <p:nvSpPr>
          <p:cNvPr id="10" name="Rectangle 9">
            <a:extLst>
              <a:ext uri="{FF2B5EF4-FFF2-40B4-BE49-F238E27FC236}">
                <a16:creationId xmlns:a16="http://schemas.microsoft.com/office/drawing/2014/main" id="{7952F9EC-E331-4F55-872F-4CB3EC6B63B7}"/>
              </a:ext>
            </a:extLst>
          </p:cNvPr>
          <p:cNvSpPr/>
          <p:nvPr userDrawn="1"/>
        </p:nvSpPr>
        <p:spPr>
          <a:xfrm>
            <a:off x="5799221" y="365125"/>
            <a:ext cx="5741137"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462AF35-A34E-44CD-AFC0-83CB0F157BAB}"/>
              </a:ext>
            </a:extLst>
          </p:cNvPr>
          <p:cNvSpPr/>
          <p:nvPr userDrawn="1"/>
        </p:nvSpPr>
        <p:spPr>
          <a:xfrm rot="341172">
            <a:off x="8857269" y="501976"/>
            <a:ext cx="2710257" cy="1198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Graphical user interface&#10;&#10;Description automatically generated with medium confidence">
            <a:extLst>
              <a:ext uri="{FF2B5EF4-FFF2-40B4-BE49-F238E27FC236}">
                <a16:creationId xmlns:a16="http://schemas.microsoft.com/office/drawing/2014/main" id="{27484CA3-31E8-408C-A1A0-C239A173C0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
        <p:nvSpPr>
          <p:cNvPr id="13" name="Title 1">
            <a:extLst>
              <a:ext uri="{FF2B5EF4-FFF2-40B4-BE49-F238E27FC236}">
                <a16:creationId xmlns:a16="http://schemas.microsoft.com/office/drawing/2014/main" id="{5DDD1EA9-2513-4748-9B86-C10B414F3B54}"/>
              </a:ext>
            </a:extLst>
          </p:cNvPr>
          <p:cNvSpPr>
            <a:spLocks noGrp="1"/>
          </p:cNvSpPr>
          <p:nvPr>
            <p:ph type="title"/>
          </p:nvPr>
        </p:nvSpPr>
        <p:spPr>
          <a:xfrm>
            <a:off x="651640" y="365125"/>
            <a:ext cx="7758434" cy="1325563"/>
          </a:xfrm>
          <a:solidFill>
            <a:schemeClr val="bg1"/>
          </a:solidFill>
        </p:spPr>
        <p:txBody>
          <a:bodyPr/>
          <a:lstStyle>
            <a:lvl1pPr>
              <a:defRPr>
                <a:solidFill>
                  <a:schemeClr val="tx2"/>
                </a:solidFill>
              </a:defRPr>
            </a:lvl1pPr>
          </a:lstStyle>
          <a:p>
            <a:r>
              <a:rPr lang="en-US" dirty="0"/>
              <a:t>Click to edit Master title style</a:t>
            </a:r>
            <a:endParaRPr lang="en-GB" dirty="0"/>
          </a:p>
        </p:txBody>
      </p:sp>
      <p:sp>
        <p:nvSpPr>
          <p:cNvPr id="14" name="TextBox 13">
            <a:extLst>
              <a:ext uri="{FF2B5EF4-FFF2-40B4-BE49-F238E27FC236}">
                <a16:creationId xmlns:a16="http://schemas.microsoft.com/office/drawing/2014/main" id="{A54205F1-35C8-4074-AA12-EE5DF426AFE7}"/>
              </a:ext>
            </a:extLst>
          </p:cNvPr>
          <p:cNvSpPr txBox="1"/>
          <p:nvPr userDrawn="1"/>
        </p:nvSpPr>
        <p:spPr>
          <a:xfrm>
            <a:off x="553452" y="6356350"/>
            <a:ext cx="4326892" cy="276999"/>
          </a:xfrm>
          <a:prstGeom prst="rect">
            <a:avLst/>
          </a:prstGeom>
          <a:noFill/>
        </p:spPr>
        <p:txBody>
          <a:bodyPr wrap="square" rtlCol="0">
            <a:spAutoFit/>
          </a:bodyPr>
          <a:lstStyle/>
          <a:p>
            <a:r>
              <a:rPr lang="en-GB" sz="1200" dirty="0">
                <a:solidFill>
                  <a:schemeClr val="tx2"/>
                </a:solidFill>
                <a:latin typeface="Verdana" panose="020B0604030504040204" pitchFamily="34" charset="0"/>
                <a:ea typeface="Verdana" panose="020B0604030504040204" pitchFamily="34" charset="0"/>
              </a:rPr>
              <a:t>© 2023 NSPCC Child Protection in Sport Unit (CPSU)</a:t>
            </a:r>
          </a:p>
        </p:txBody>
      </p:sp>
      <p:sp>
        <p:nvSpPr>
          <p:cNvPr id="15" name="TextBox 14">
            <a:extLst>
              <a:ext uri="{FF2B5EF4-FFF2-40B4-BE49-F238E27FC236}">
                <a16:creationId xmlns:a16="http://schemas.microsoft.com/office/drawing/2014/main" id="{4859549B-811A-4C0B-B16B-E8F409071BCF}"/>
              </a:ext>
            </a:extLst>
          </p:cNvPr>
          <p:cNvSpPr txBox="1"/>
          <p:nvPr userDrawn="1"/>
        </p:nvSpPr>
        <p:spPr>
          <a:xfrm>
            <a:off x="9569302" y="6352171"/>
            <a:ext cx="2049193" cy="276999"/>
          </a:xfrm>
          <a:prstGeom prst="rect">
            <a:avLst/>
          </a:prstGeom>
          <a:noFill/>
        </p:spPr>
        <p:txBody>
          <a:bodyPr wrap="square" rtlCol="0">
            <a:spAutoFit/>
          </a:bodyPr>
          <a:lstStyle/>
          <a:p>
            <a:pPr algn="r"/>
            <a:r>
              <a:rPr lang="en-GB" sz="1200" dirty="0">
                <a:solidFill>
                  <a:schemeClr val="tx2"/>
                </a:solidFill>
                <a:latin typeface="+mn-lt"/>
              </a:rPr>
              <a:t>thecpsu.org.uk/parents</a:t>
            </a:r>
          </a:p>
        </p:txBody>
      </p:sp>
    </p:spTree>
    <p:extLst>
      <p:ext uri="{BB962C8B-B14F-4D97-AF65-F5344CB8AC3E}">
        <p14:creationId xmlns:p14="http://schemas.microsoft.com/office/powerpoint/2010/main" val="166763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0B8585-8617-442E-B466-C396A321098D}"/>
              </a:ext>
            </a:extLst>
          </p:cNvPr>
          <p:cNvSpPr/>
          <p:nvPr userDrawn="1"/>
        </p:nvSpPr>
        <p:spPr>
          <a:xfrm>
            <a:off x="651642" y="557048"/>
            <a:ext cx="10888718" cy="574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9C0CAA3-EF66-4A84-9E51-FC0A2109629C}"/>
              </a:ext>
            </a:extLst>
          </p:cNvPr>
          <p:cNvSpPr/>
          <p:nvPr userDrawn="1"/>
        </p:nvSpPr>
        <p:spPr>
          <a:xfrm>
            <a:off x="768894" y="685400"/>
            <a:ext cx="10654212" cy="54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D53C7EC5-FD15-4B9D-9E12-B40DB0475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E7E22A0-1047-40BD-A56F-00EDAFE6A255}"/>
              </a:ext>
            </a:extLst>
          </p:cNvPr>
          <p:cNvSpPr>
            <a:spLocks noGrp="1"/>
          </p:cNvSpPr>
          <p:nvPr>
            <p:ph sz="half" idx="2"/>
          </p:nvPr>
        </p:nvSpPr>
        <p:spPr>
          <a:xfrm>
            <a:off x="839788" y="2505075"/>
            <a:ext cx="5157787" cy="3684588"/>
          </a:xfrm>
        </p:spPr>
        <p:txBody>
          <a:bodyPr/>
          <a:lstStyle>
            <a:lvl1pPr marL="357188" indent="-357188">
              <a:buFontTx/>
              <a:buBlip>
                <a:blip r:embed="rId2"/>
              </a:buBlip>
              <a:defRPr/>
            </a:lvl1pPr>
            <a:lvl2pPr marL="804863" indent="-347663">
              <a:buFontTx/>
              <a:buBlip>
                <a:blip r:embed="rId2"/>
              </a:buBlip>
              <a:defRPr/>
            </a:lvl2p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CF1DB7B3-D0AB-4DC9-AA74-246384C5A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7196FE-2448-48CF-837E-99AAABC101E4}"/>
              </a:ext>
            </a:extLst>
          </p:cNvPr>
          <p:cNvSpPr>
            <a:spLocks noGrp="1"/>
          </p:cNvSpPr>
          <p:nvPr>
            <p:ph sz="quarter" idx="4"/>
          </p:nvPr>
        </p:nvSpPr>
        <p:spPr>
          <a:xfrm>
            <a:off x="6172200" y="2505075"/>
            <a:ext cx="5183188" cy="368458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914400" indent="0">
              <a:buNone/>
              <a:defRPr/>
            </a:lvl3pPr>
          </a:lstStyle>
          <a:p>
            <a:pPr marL="357188" lvl="0" indent="-357188" algn="l" defTabSz="914400" rtl="0" eaLnBrk="1" latinLnBrk="0" hangingPunct="1">
              <a:lnSpc>
                <a:spcPct val="90000"/>
              </a:lnSpc>
              <a:spcBef>
                <a:spcPts val="1000"/>
              </a:spcBef>
              <a:buFontTx/>
              <a:buBlip>
                <a:blip r:embed="rId2"/>
              </a:buBlip>
            </a:pPr>
            <a:r>
              <a:rPr lang="en-US" dirty="0"/>
              <a:t>Click to edit Master text styles</a:t>
            </a:r>
          </a:p>
          <a:p>
            <a:pPr marL="804863" lvl="1" indent="-347663" algn="l" defTabSz="914400" rtl="0" eaLnBrk="1" latinLnBrk="0" hangingPunct="1">
              <a:lnSpc>
                <a:spcPct val="90000"/>
              </a:lnSpc>
              <a:spcBef>
                <a:spcPts val="500"/>
              </a:spcBef>
              <a:buFontTx/>
              <a:buBlip>
                <a:blip r:embed="rId2"/>
              </a:buBlip>
            </a:pPr>
            <a:r>
              <a:rPr lang="en-US" dirty="0"/>
              <a:t>Second level</a:t>
            </a:r>
          </a:p>
        </p:txBody>
      </p:sp>
      <p:sp>
        <p:nvSpPr>
          <p:cNvPr id="12" name="Rectangle 11">
            <a:extLst>
              <a:ext uri="{FF2B5EF4-FFF2-40B4-BE49-F238E27FC236}">
                <a16:creationId xmlns:a16="http://schemas.microsoft.com/office/drawing/2014/main" id="{5BA2DAC8-8C66-4445-829A-C1CDA297CC84}"/>
              </a:ext>
            </a:extLst>
          </p:cNvPr>
          <p:cNvSpPr/>
          <p:nvPr userDrawn="1"/>
        </p:nvSpPr>
        <p:spPr>
          <a:xfrm>
            <a:off x="5799221" y="365125"/>
            <a:ext cx="5741137"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741EFC9-39AD-46BB-9FF4-924C929B7B55}"/>
              </a:ext>
            </a:extLst>
          </p:cNvPr>
          <p:cNvSpPr/>
          <p:nvPr userDrawn="1"/>
        </p:nvSpPr>
        <p:spPr>
          <a:xfrm rot="341172">
            <a:off x="8857269" y="501976"/>
            <a:ext cx="2710257" cy="1198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Graphical user interface&#10;&#10;Description automatically generated with medium confidence">
            <a:extLst>
              <a:ext uri="{FF2B5EF4-FFF2-40B4-BE49-F238E27FC236}">
                <a16:creationId xmlns:a16="http://schemas.microsoft.com/office/drawing/2014/main" id="{8D4241BA-AA9E-4092-A351-36E9AE618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
        <p:nvSpPr>
          <p:cNvPr id="15" name="Title 1">
            <a:extLst>
              <a:ext uri="{FF2B5EF4-FFF2-40B4-BE49-F238E27FC236}">
                <a16:creationId xmlns:a16="http://schemas.microsoft.com/office/drawing/2014/main" id="{D1485673-8D8E-4F19-91A0-330650932202}"/>
              </a:ext>
            </a:extLst>
          </p:cNvPr>
          <p:cNvSpPr>
            <a:spLocks noGrp="1"/>
          </p:cNvSpPr>
          <p:nvPr>
            <p:ph type="title"/>
          </p:nvPr>
        </p:nvSpPr>
        <p:spPr>
          <a:xfrm>
            <a:off x="651640" y="365125"/>
            <a:ext cx="7758434" cy="1325563"/>
          </a:xfrm>
          <a:solidFill>
            <a:schemeClr val="bg1"/>
          </a:solidFill>
        </p:spPr>
        <p:txBody>
          <a:bodyPr/>
          <a:lstStyle>
            <a:lvl1pPr>
              <a:defRPr>
                <a:solidFill>
                  <a:schemeClr val="tx2"/>
                </a:solidFill>
              </a:defRPr>
            </a:lvl1pPr>
          </a:lstStyle>
          <a:p>
            <a:r>
              <a:rPr lang="en-US" dirty="0"/>
              <a:t>Click to edit Master title style</a:t>
            </a:r>
            <a:endParaRPr lang="en-GB" dirty="0"/>
          </a:p>
        </p:txBody>
      </p:sp>
      <p:sp>
        <p:nvSpPr>
          <p:cNvPr id="16" name="TextBox 15">
            <a:extLst>
              <a:ext uri="{FF2B5EF4-FFF2-40B4-BE49-F238E27FC236}">
                <a16:creationId xmlns:a16="http://schemas.microsoft.com/office/drawing/2014/main" id="{0DCC3F76-0B0D-4AFB-BB34-97DF6BBEE1F3}"/>
              </a:ext>
            </a:extLst>
          </p:cNvPr>
          <p:cNvSpPr txBox="1"/>
          <p:nvPr userDrawn="1"/>
        </p:nvSpPr>
        <p:spPr>
          <a:xfrm>
            <a:off x="553451" y="6356350"/>
            <a:ext cx="4348157" cy="276999"/>
          </a:xfrm>
          <a:prstGeom prst="rect">
            <a:avLst/>
          </a:prstGeom>
          <a:noFill/>
        </p:spPr>
        <p:txBody>
          <a:bodyPr wrap="square" rtlCol="0">
            <a:spAutoFit/>
          </a:bodyPr>
          <a:lstStyle/>
          <a:p>
            <a:r>
              <a:rPr lang="en-GB" sz="1200" dirty="0">
                <a:solidFill>
                  <a:schemeClr val="tx2"/>
                </a:solidFill>
                <a:latin typeface="Verdana" panose="020B0604030504040204" pitchFamily="34" charset="0"/>
                <a:ea typeface="Verdana" panose="020B0604030504040204" pitchFamily="34" charset="0"/>
              </a:rPr>
              <a:t>© 2023 NSPCC Child Protection in Sport Unit (CPSU)</a:t>
            </a:r>
          </a:p>
        </p:txBody>
      </p:sp>
      <p:sp>
        <p:nvSpPr>
          <p:cNvPr id="17" name="TextBox 16">
            <a:extLst>
              <a:ext uri="{FF2B5EF4-FFF2-40B4-BE49-F238E27FC236}">
                <a16:creationId xmlns:a16="http://schemas.microsoft.com/office/drawing/2014/main" id="{83E410E6-3E72-4781-9A1F-B324A200F4AC}"/>
              </a:ext>
            </a:extLst>
          </p:cNvPr>
          <p:cNvSpPr txBox="1"/>
          <p:nvPr userDrawn="1"/>
        </p:nvSpPr>
        <p:spPr>
          <a:xfrm>
            <a:off x="9409814" y="6352171"/>
            <a:ext cx="2208681" cy="276999"/>
          </a:xfrm>
          <a:prstGeom prst="rect">
            <a:avLst/>
          </a:prstGeom>
          <a:noFill/>
        </p:spPr>
        <p:txBody>
          <a:bodyPr wrap="square" rtlCol="0">
            <a:spAutoFit/>
          </a:bodyPr>
          <a:lstStyle/>
          <a:p>
            <a:pPr algn="r"/>
            <a:r>
              <a:rPr lang="en-GB" sz="1200" dirty="0">
                <a:solidFill>
                  <a:schemeClr val="tx2"/>
                </a:solidFill>
                <a:latin typeface="Verdana" panose="020B0604030504040204" pitchFamily="34" charset="0"/>
                <a:ea typeface="Verdana" panose="020B0604030504040204" pitchFamily="34" charset="0"/>
              </a:rPr>
              <a:t>thecpsu.org.uk/parents</a:t>
            </a:r>
          </a:p>
        </p:txBody>
      </p:sp>
    </p:spTree>
    <p:extLst>
      <p:ext uri="{BB962C8B-B14F-4D97-AF65-F5344CB8AC3E}">
        <p14:creationId xmlns:p14="http://schemas.microsoft.com/office/powerpoint/2010/main" val="299683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51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8704C-EDC7-4C05-8429-4BA0686F5085}"/>
              </a:ext>
            </a:extLst>
          </p:cNvPr>
          <p:cNvSpPr/>
          <p:nvPr userDrawn="1"/>
        </p:nvSpPr>
        <p:spPr>
          <a:xfrm>
            <a:off x="651642" y="557048"/>
            <a:ext cx="10888718" cy="5743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69B8315-E7CB-4613-9A09-C804CE8B2C64}"/>
              </a:ext>
            </a:extLst>
          </p:cNvPr>
          <p:cNvSpPr/>
          <p:nvPr userDrawn="1"/>
        </p:nvSpPr>
        <p:spPr>
          <a:xfrm>
            <a:off x="768894" y="685400"/>
            <a:ext cx="10654212" cy="54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3C17D9-C7EF-4A36-A40B-203A57D9E8C7}"/>
              </a:ext>
            </a:extLst>
          </p:cNvPr>
          <p:cNvSpPr>
            <a:spLocks noGrp="1"/>
          </p:cNvSpPr>
          <p:nvPr>
            <p:ph type="title"/>
          </p:nvPr>
        </p:nvSpPr>
        <p:spPr>
          <a:xfrm>
            <a:off x="655200" y="457200"/>
            <a:ext cx="5148000" cy="1224000"/>
          </a:xfrm>
          <a:solidFill>
            <a:schemeClr val="bg1"/>
          </a:solidFill>
        </p:spPr>
        <p:txBody>
          <a:bodyPr rIns="1260000" anchor="t" anchorCtr="0"/>
          <a:lstStyle>
            <a:lvl1pPr>
              <a:defRPr sz="3200">
                <a:solidFill>
                  <a:schemeClr val="tx2"/>
                </a:solidFill>
              </a:defRPr>
            </a:lvl1pPr>
          </a:lstStyle>
          <a:p>
            <a:r>
              <a:rPr lang="en-US" dirty="0"/>
              <a:t>Click to edit Master title style</a:t>
            </a:r>
            <a:endParaRPr lang="en-GB" dirty="0"/>
          </a:p>
        </p:txBody>
      </p:sp>
      <p:sp>
        <p:nvSpPr>
          <p:cNvPr id="10" name="Rectangle 9">
            <a:extLst>
              <a:ext uri="{FF2B5EF4-FFF2-40B4-BE49-F238E27FC236}">
                <a16:creationId xmlns:a16="http://schemas.microsoft.com/office/drawing/2014/main" id="{F8725C17-4009-496B-A022-00459DCA998C}"/>
              </a:ext>
            </a:extLst>
          </p:cNvPr>
          <p:cNvSpPr/>
          <p:nvPr userDrawn="1"/>
        </p:nvSpPr>
        <p:spPr>
          <a:xfrm>
            <a:off x="5799221" y="365125"/>
            <a:ext cx="5741137"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ACA3F35-532B-47D5-AB75-C0963F20195D}"/>
              </a:ext>
            </a:extLst>
          </p:cNvPr>
          <p:cNvSpPr>
            <a:spLocks noGrp="1"/>
          </p:cNvSpPr>
          <p:nvPr>
            <p:ph idx="1"/>
          </p:nvPr>
        </p:nvSpPr>
        <p:spPr>
          <a:xfrm>
            <a:off x="5183188" y="2049462"/>
            <a:ext cx="6172200" cy="3811588"/>
          </a:xfrm>
        </p:spPr>
        <p:txBody>
          <a:bodyPr/>
          <a:lstStyle>
            <a:lvl1pPr marL="357188" indent="-357188">
              <a:buFontTx/>
              <a:buBlip>
                <a:blip r:embed="rId2"/>
              </a:buBlip>
              <a:defRPr sz="3200"/>
            </a:lvl1pPr>
            <a:lvl2pPr marL="804863" indent="-347663">
              <a:buFontTx/>
              <a:buBlip>
                <a:blip r:embed="rId2"/>
              </a:buBlip>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a:extLst>
              <a:ext uri="{FF2B5EF4-FFF2-40B4-BE49-F238E27FC236}">
                <a16:creationId xmlns:a16="http://schemas.microsoft.com/office/drawing/2014/main" id="{F8FB9CAE-B055-4C15-8205-F7C8622A109D}"/>
              </a:ext>
            </a:extLst>
          </p:cNvPr>
          <p:cNvSpPr>
            <a:spLocks noGrp="1"/>
          </p:cNvSpPr>
          <p:nvPr>
            <p:ph type="body" sz="half" idx="2"/>
          </p:nvPr>
        </p:nvSpPr>
        <p:spPr>
          <a:xfrm>
            <a:off x="839788" y="2057400"/>
            <a:ext cx="3932237"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ectangle 10">
            <a:extLst>
              <a:ext uri="{FF2B5EF4-FFF2-40B4-BE49-F238E27FC236}">
                <a16:creationId xmlns:a16="http://schemas.microsoft.com/office/drawing/2014/main" id="{D8546869-848E-44B5-B67D-3CE1AEC7417C}"/>
              </a:ext>
            </a:extLst>
          </p:cNvPr>
          <p:cNvSpPr/>
          <p:nvPr userDrawn="1"/>
        </p:nvSpPr>
        <p:spPr>
          <a:xfrm rot="341172">
            <a:off x="8857269" y="501976"/>
            <a:ext cx="2710257" cy="1198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Graphical user interface&#10;&#10;Description automatically generated with medium confidence">
            <a:extLst>
              <a:ext uri="{FF2B5EF4-FFF2-40B4-BE49-F238E27FC236}">
                <a16:creationId xmlns:a16="http://schemas.microsoft.com/office/drawing/2014/main" id="{BF3879E1-8FB1-4CCA-BD26-206D4961F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
        <p:nvSpPr>
          <p:cNvPr id="14" name="TextBox 13">
            <a:extLst>
              <a:ext uri="{FF2B5EF4-FFF2-40B4-BE49-F238E27FC236}">
                <a16:creationId xmlns:a16="http://schemas.microsoft.com/office/drawing/2014/main" id="{A1C6F96D-FF9D-4B11-A711-FF75FA20717C}"/>
              </a:ext>
            </a:extLst>
          </p:cNvPr>
          <p:cNvSpPr txBox="1"/>
          <p:nvPr userDrawn="1"/>
        </p:nvSpPr>
        <p:spPr>
          <a:xfrm>
            <a:off x="553451" y="6356350"/>
            <a:ext cx="4337525" cy="276999"/>
          </a:xfrm>
          <a:prstGeom prst="rect">
            <a:avLst/>
          </a:prstGeom>
          <a:noFill/>
        </p:spPr>
        <p:txBody>
          <a:bodyPr wrap="square" rtlCol="0">
            <a:spAutoFit/>
          </a:bodyPr>
          <a:lstStyle/>
          <a:p>
            <a:r>
              <a:rPr lang="en-GB" sz="1200" dirty="0">
                <a:solidFill>
                  <a:schemeClr val="tx2"/>
                </a:solidFill>
                <a:latin typeface="+mn-lt"/>
              </a:rPr>
              <a:t>© 2023 NSPCC Child Protection in Sport Unit (CPSU)</a:t>
            </a:r>
          </a:p>
        </p:txBody>
      </p:sp>
      <p:sp>
        <p:nvSpPr>
          <p:cNvPr id="15" name="TextBox 14">
            <a:extLst>
              <a:ext uri="{FF2B5EF4-FFF2-40B4-BE49-F238E27FC236}">
                <a16:creationId xmlns:a16="http://schemas.microsoft.com/office/drawing/2014/main" id="{3CA4AC2D-C06E-4221-85FD-AEBD08ED708A}"/>
              </a:ext>
            </a:extLst>
          </p:cNvPr>
          <p:cNvSpPr txBox="1"/>
          <p:nvPr userDrawn="1"/>
        </p:nvSpPr>
        <p:spPr>
          <a:xfrm>
            <a:off x="9579935" y="6352171"/>
            <a:ext cx="2038560" cy="276999"/>
          </a:xfrm>
          <a:prstGeom prst="rect">
            <a:avLst/>
          </a:prstGeom>
          <a:noFill/>
        </p:spPr>
        <p:txBody>
          <a:bodyPr wrap="square" rtlCol="0">
            <a:spAutoFit/>
          </a:bodyPr>
          <a:lstStyle/>
          <a:p>
            <a:pPr algn="r"/>
            <a:r>
              <a:rPr lang="en-GB" sz="1200" dirty="0">
                <a:solidFill>
                  <a:schemeClr val="tx2"/>
                </a:solidFill>
                <a:latin typeface="+mn-lt"/>
              </a:rPr>
              <a:t>thecpsu.org.uk/parents</a:t>
            </a:r>
          </a:p>
        </p:txBody>
      </p:sp>
    </p:spTree>
    <p:extLst>
      <p:ext uri="{BB962C8B-B14F-4D97-AF65-F5344CB8AC3E}">
        <p14:creationId xmlns:p14="http://schemas.microsoft.com/office/powerpoint/2010/main" val="7715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57D08-B50E-4E4B-9B3B-26BED1C74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C8672EF-653E-444D-9223-C94FE14E2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19ACEE-3985-49F4-9618-05E07DA7E1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68F5BDEA-9500-4A47-9AED-14EF0D468878}" type="datetimeFigureOut">
              <a:rPr lang="en-GB" smtClean="0"/>
              <a:pPr/>
              <a:t>23/08/2023</a:t>
            </a:fld>
            <a:endParaRPr lang="en-GB" dirty="0"/>
          </a:p>
        </p:txBody>
      </p:sp>
      <p:sp>
        <p:nvSpPr>
          <p:cNvPr id="5" name="Footer Placeholder 4">
            <a:extLst>
              <a:ext uri="{FF2B5EF4-FFF2-40B4-BE49-F238E27FC236}">
                <a16:creationId xmlns:a16="http://schemas.microsoft.com/office/drawing/2014/main" id="{82FFE5E7-1F46-437F-A460-0CA4EF034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GB" dirty="0"/>
          </a:p>
        </p:txBody>
      </p:sp>
      <p:sp>
        <p:nvSpPr>
          <p:cNvPr id="6" name="Slide Number Placeholder 5">
            <a:extLst>
              <a:ext uri="{FF2B5EF4-FFF2-40B4-BE49-F238E27FC236}">
                <a16:creationId xmlns:a16="http://schemas.microsoft.com/office/drawing/2014/main" id="{D23E30A1-6162-44F4-BDEA-33F500E1E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8825584C-32B8-42D0-BA2B-6727AA9C6BDB}" type="slidenum">
              <a:rPr lang="en-GB" smtClean="0"/>
              <a:pPr/>
              <a:t>‹#›</a:t>
            </a:fld>
            <a:endParaRPr lang="en-GB" dirty="0"/>
          </a:p>
        </p:txBody>
      </p:sp>
    </p:spTree>
    <p:extLst>
      <p:ext uri="{BB962C8B-B14F-4D97-AF65-F5344CB8AC3E}">
        <p14:creationId xmlns:p14="http://schemas.microsoft.com/office/powerpoint/2010/main" val="291447016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54" r:id="rId4"/>
    <p:sldLayoutId id="2147483650" r:id="rId5"/>
    <p:sldLayoutId id="2147483652" r:id="rId6"/>
    <p:sldLayoutId id="2147483653" r:id="rId7"/>
    <p:sldLayoutId id="2147483655" r:id="rId8"/>
    <p:sldLayoutId id="2147483656" r:id="rId9"/>
    <p:sldLayoutId id="2147483657" r:id="rId10"/>
    <p:sldLayoutId id="2147483663" r:id="rId11"/>
    <p:sldLayoutId id="2147483658" r:id="rId12"/>
    <p:sldLayoutId id="2147483659" r:id="rId13"/>
  </p:sldLayoutIdLst>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ogXvILLuPxk?feature=oembe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tif"/></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tif"/></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thecpsu.org.uk/parents" TargetMode="External"/><Relationship Id="rId2" Type="http://schemas.openxmlformats.org/officeDocument/2006/relationships/hyperlink" Target="http://www.nspcc.org.uk/keeping-children-safe" TargetMode="External"/><Relationship Id="rId1" Type="http://schemas.openxmlformats.org/officeDocument/2006/relationships/slideLayout" Target="../slideLayouts/slideLayout5.xml"/><Relationship Id="rId5" Type="http://schemas.openxmlformats.org/officeDocument/2006/relationships/hyperlink" Target="https://www.thecpsu.org.uk/parents/keeping-your-child-safe-in-sport-e-learning-course" TargetMode="External"/><Relationship Id="rId4" Type="http://schemas.openxmlformats.org/officeDocument/2006/relationships/hyperlink" Target="https://www.childline.org.u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24557-0BE1-4EA6-9DB8-53421A083BE5}"/>
              </a:ext>
            </a:extLst>
          </p:cNvPr>
          <p:cNvSpPr>
            <a:spLocks noGrp="1"/>
          </p:cNvSpPr>
          <p:nvPr>
            <p:ph type="ctrTitle"/>
          </p:nvPr>
        </p:nvSpPr>
        <p:spPr>
          <a:xfrm>
            <a:off x="1524000" y="3567546"/>
            <a:ext cx="9144000" cy="1479883"/>
          </a:xfrm>
        </p:spPr>
        <p:txBody>
          <a:bodyPr anchor="ctr" anchorCtr="0"/>
          <a:lstStyle/>
          <a:p>
            <a:r>
              <a:rPr lang="en-GB" dirty="0"/>
              <a:t>Positive parental involvement</a:t>
            </a:r>
          </a:p>
        </p:txBody>
      </p:sp>
    </p:spTree>
    <p:extLst>
      <p:ext uri="{BB962C8B-B14F-4D97-AF65-F5344CB8AC3E}">
        <p14:creationId xmlns:p14="http://schemas.microsoft.com/office/powerpoint/2010/main" val="55443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7AF19B3-F582-4DBF-9DC1-A58798FEA884}"/>
              </a:ext>
            </a:extLst>
          </p:cNvPr>
          <p:cNvSpPr>
            <a:spLocks noGrp="1"/>
          </p:cNvSpPr>
          <p:nvPr>
            <p:ph idx="1"/>
          </p:nvPr>
        </p:nvSpPr>
        <p:spPr/>
        <p:txBody>
          <a:bodyPr/>
          <a:lstStyle/>
          <a:p>
            <a:pPr marL="0" indent="0">
              <a:lnSpc>
                <a:spcPct val="100000"/>
              </a:lnSpc>
              <a:spcBef>
                <a:spcPts val="1200"/>
              </a:spcBef>
              <a:buNone/>
            </a:pPr>
            <a:r>
              <a:rPr lang="en-GB" sz="2400" b="1" dirty="0"/>
              <a:t>Here’s some ways in which you can be involved as a provider for your child…</a:t>
            </a:r>
          </a:p>
          <a:p>
            <a:pPr>
              <a:lnSpc>
                <a:spcPct val="100000"/>
              </a:lnSpc>
              <a:spcBef>
                <a:spcPts val="1200"/>
              </a:spcBef>
            </a:pPr>
            <a:r>
              <a:rPr lang="en-GB" sz="2400" dirty="0"/>
              <a:t>encourage them to be involved in the first place!</a:t>
            </a:r>
          </a:p>
          <a:p>
            <a:pPr>
              <a:lnSpc>
                <a:spcPct val="100000"/>
              </a:lnSpc>
              <a:spcBef>
                <a:spcPts val="1200"/>
              </a:spcBef>
            </a:pPr>
            <a:r>
              <a:rPr lang="en-GB" sz="2400" dirty="0"/>
              <a:t>pay any fees for training and tournaments or away trips</a:t>
            </a:r>
          </a:p>
          <a:p>
            <a:pPr>
              <a:lnSpc>
                <a:spcPct val="100000"/>
              </a:lnSpc>
              <a:spcBef>
                <a:spcPts val="1200"/>
              </a:spcBef>
            </a:pPr>
            <a:r>
              <a:rPr lang="en-GB" sz="2400" dirty="0"/>
              <a:t>buy the right kit/equipment </a:t>
            </a:r>
            <a:r>
              <a:rPr lang="en-GB" sz="1400" dirty="0"/>
              <a:t>(check with the club if you’re not sure what they need)</a:t>
            </a:r>
          </a:p>
          <a:p>
            <a:pPr>
              <a:lnSpc>
                <a:spcPct val="100000"/>
              </a:lnSpc>
              <a:spcBef>
                <a:spcPts val="1200"/>
              </a:spcBef>
            </a:pPr>
            <a:r>
              <a:rPr lang="en-GB" sz="2400" dirty="0"/>
              <a:t>wash kits</a:t>
            </a:r>
          </a:p>
          <a:p>
            <a:pPr>
              <a:lnSpc>
                <a:spcPct val="100000"/>
              </a:lnSpc>
              <a:spcBef>
                <a:spcPts val="1200"/>
              </a:spcBef>
            </a:pPr>
            <a:r>
              <a:rPr lang="en-GB" sz="2400" dirty="0"/>
              <a:t>get trained up as a first aider for the club if you can</a:t>
            </a:r>
          </a:p>
          <a:p>
            <a:pPr>
              <a:lnSpc>
                <a:spcPct val="100000"/>
              </a:lnSpc>
              <a:spcBef>
                <a:spcPts val="1200"/>
              </a:spcBef>
            </a:pPr>
            <a:r>
              <a:rPr lang="en-GB" sz="2400" dirty="0"/>
              <a:t>provide transport to sessions, training, matches etc.</a:t>
            </a:r>
          </a:p>
          <a:p>
            <a:pPr marL="0" indent="0">
              <a:buNone/>
            </a:pPr>
            <a:endParaRPr lang="en-GB" dirty="0"/>
          </a:p>
        </p:txBody>
      </p:sp>
      <p:sp>
        <p:nvSpPr>
          <p:cNvPr id="5" name="Title 4">
            <a:extLst>
              <a:ext uri="{FF2B5EF4-FFF2-40B4-BE49-F238E27FC236}">
                <a16:creationId xmlns:a16="http://schemas.microsoft.com/office/drawing/2014/main" id="{587F6F75-3BEF-4C43-BA2C-66E765ACE118}"/>
              </a:ext>
            </a:extLst>
          </p:cNvPr>
          <p:cNvSpPr>
            <a:spLocks noGrp="1"/>
          </p:cNvSpPr>
          <p:nvPr>
            <p:ph type="title"/>
          </p:nvPr>
        </p:nvSpPr>
        <p:spPr/>
        <p:txBody>
          <a:bodyPr/>
          <a:lstStyle/>
          <a:p>
            <a:r>
              <a:rPr lang="en-GB" dirty="0"/>
              <a:t>Being a great provider</a:t>
            </a:r>
          </a:p>
        </p:txBody>
      </p:sp>
    </p:spTree>
    <p:extLst>
      <p:ext uri="{BB962C8B-B14F-4D97-AF65-F5344CB8AC3E}">
        <p14:creationId xmlns:p14="http://schemas.microsoft.com/office/powerpoint/2010/main" val="290427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9C6E0C-15E9-402F-B4BF-FA0ADE1D1C29}"/>
              </a:ext>
            </a:extLst>
          </p:cNvPr>
          <p:cNvSpPr>
            <a:spLocks noGrp="1"/>
          </p:cNvSpPr>
          <p:nvPr>
            <p:ph idx="1"/>
          </p:nvPr>
        </p:nvSpPr>
        <p:spPr/>
        <p:txBody>
          <a:bodyPr/>
          <a:lstStyle/>
          <a:p>
            <a:pPr marL="0" indent="0">
              <a:lnSpc>
                <a:spcPct val="100000"/>
              </a:lnSpc>
              <a:spcBef>
                <a:spcPts val="1200"/>
              </a:spcBef>
              <a:spcAft>
                <a:spcPts val="600"/>
              </a:spcAft>
              <a:buNone/>
            </a:pPr>
            <a:r>
              <a:rPr lang="en-GB" sz="2400" b="1" dirty="0"/>
              <a:t>You can make sure your child is safe and looked after by checking the club has basic safeguarding practices in place such as:</a:t>
            </a:r>
          </a:p>
          <a:p>
            <a:pPr>
              <a:lnSpc>
                <a:spcPct val="100000"/>
              </a:lnSpc>
              <a:spcBef>
                <a:spcPts val="1200"/>
              </a:spcBef>
              <a:spcAft>
                <a:spcPts val="600"/>
              </a:spcAft>
            </a:pPr>
            <a:r>
              <a:rPr lang="en-GB" sz="2400" dirty="0"/>
              <a:t>a safeguarding policy</a:t>
            </a:r>
          </a:p>
          <a:p>
            <a:pPr>
              <a:lnSpc>
                <a:spcPct val="100000"/>
              </a:lnSpc>
              <a:spcBef>
                <a:spcPts val="1200"/>
              </a:spcBef>
              <a:spcAft>
                <a:spcPts val="600"/>
              </a:spcAft>
            </a:pPr>
            <a:r>
              <a:rPr lang="en-GB" sz="2400" dirty="0"/>
              <a:t>safeguarding training and vetting for coaches/ volunteers </a:t>
            </a:r>
          </a:p>
          <a:p>
            <a:pPr>
              <a:lnSpc>
                <a:spcPct val="100000"/>
              </a:lnSpc>
              <a:spcBef>
                <a:spcPts val="1200"/>
              </a:spcBef>
              <a:spcAft>
                <a:spcPts val="600"/>
              </a:spcAft>
            </a:pPr>
            <a:r>
              <a:rPr lang="en-GB" sz="2400" dirty="0"/>
              <a:t>codes of conduct for staff, children and parents</a:t>
            </a:r>
          </a:p>
          <a:p>
            <a:pPr>
              <a:lnSpc>
                <a:spcPct val="100000"/>
              </a:lnSpc>
              <a:spcBef>
                <a:spcPts val="1200"/>
              </a:spcBef>
              <a:spcAft>
                <a:spcPts val="600"/>
              </a:spcAft>
            </a:pPr>
            <a:r>
              <a:rPr lang="en-GB" sz="2400" dirty="0"/>
              <a:t>a named and contactable club welfare officer </a:t>
            </a:r>
          </a:p>
          <a:p>
            <a:pPr>
              <a:lnSpc>
                <a:spcPct val="100000"/>
              </a:lnSpc>
              <a:spcBef>
                <a:spcPts val="1200"/>
              </a:spcBef>
              <a:spcAft>
                <a:spcPts val="600"/>
              </a:spcAft>
            </a:pPr>
            <a:r>
              <a:rPr lang="en-GB" sz="2400" dirty="0"/>
              <a:t>information on how to raise a concern.</a:t>
            </a:r>
          </a:p>
          <a:p>
            <a:endParaRPr lang="en-GB" dirty="0"/>
          </a:p>
        </p:txBody>
      </p:sp>
      <p:sp>
        <p:nvSpPr>
          <p:cNvPr id="3" name="Title 2">
            <a:extLst>
              <a:ext uri="{FF2B5EF4-FFF2-40B4-BE49-F238E27FC236}">
                <a16:creationId xmlns:a16="http://schemas.microsoft.com/office/drawing/2014/main" id="{90AEFF70-36EF-4406-9434-42C66FAC7C85}"/>
              </a:ext>
            </a:extLst>
          </p:cNvPr>
          <p:cNvSpPr>
            <a:spLocks noGrp="1"/>
          </p:cNvSpPr>
          <p:nvPr>
            <p:ph type="title"/>
          </p:nvPr>
        </p:nvSpPr>
        <p:spPr/>
        <p:txBody>
          <a:bodyPr/>
          <a:lstStyle/>
          <a:p>
            <a:r>
              <a:rPr lang="en-GB" dirty="0"/>
              <a:t>Being a great protector</a:t>
            </a:r>
          </a:p>
        </p:txBody>
      </p:sp>
    </p:spTree>
    <p:extLst>
      <p:ext uri="{BB962C8B-B14F-4D97-AF65-F5344CB8AC3E}">
        <p14:creationId xmlns:p14="http://schemas.microsoft.com/office/powerpoint/2010/main" val="90959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73065-877D-492D-A30F-6C05FA795C84}"/>
              </a:ext>
            </a:extLst>
          </p:cNvPr>
          <p:cNvSpPr>
            <a:spLocks noGrp="1"/>
          </p:cNvSpPr>
          <p:nvPr>
            <p:ph type="title"/>
          </p:nvPr>
        </p:nvSpPr>
        <p:spPr>
          <a:xfrm>
            <a:off x="655199" y="457200"/>
            <a:ext cx="7657528" cy="734291"/>
          </a:xfrm>
        </p:spPr>
        <p:txBody>
          <a:bodyPr/>
          <a:lstStyle/>
          <a:p>
            <a:r>
              <a:rPr lang="en-GB" dirty="0"/>
              <a:t>Speaking Out in Sport</a:t>
            </a:r>
          </a:p>
        </p:txBody>
      </p:sp>
      <p:pic>
        <p:nvPicPr>
          <p:cNvPr id="7" name="Online Media 6" title="Speaking out in Sport - An animation for parents with children in sport NSPCC | CPSU">
            <a:hlinkClick r:id="" action="ppaction://media"/>
            <a:extLst>
              <a:ext uri="{FF2B5EF4-FFF2-40B4-BE49-F238E27FC236}">
                <a16:creationId xmlns:a16="http://schemas.microsoft.com/office/drawing/2014/main" id="{C3C821E5-9C84-4FAF-B95C-569B6A9BE690}"/>
              </a:ext>
            </a:extLst>
          </p:cNvPr>
          <p:cNvPicPr>
            <a:picLocks noRot="1" noChangeAspect="1"/>
          </p:cNvPicPr>
          <p:nvPr>
            <a:videoFile r:link="rId1"/>
          </p:nvPr>
        </p:nvPicPr>
        <p:blipFill>
          <a:blip r:embed="rId4"/>
          <a:stretch>
            <a:fillRect/>
          </a:stretch>
        </p:blipFill>
        <p:spPr>
          <a:xfrm>
            <a:off x="928254" y="1593273"/>
            <a:ext cx="7829412" cy="4423618"/>
          </a:xfrm>
          <a:prstGeom prst="rect">
            <a:avLst/>
          </a:prstGeom>
        </p:spPr>
      </p:pic>
    </p:spTree>
    <p:extLst>
      <p:ext uri="{BB962C8B-B14F-4D97-AF65-F5344CB8AC3E}">
        <p14:creationId xmlns:p14="http://schemas.microsoft.com/office/powerpoint/2010/main" val="17136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9284E6-8A9B-412B-91CD-0D8FE065BC68}"/>
              </a:ext>
            </a:extLst>
          </p:cNvPr>
          <p:cNvSpPr>
            <a:spLocks noGrp="1"/>
          </p:cNvSpPr>
          <p:nvPr>
            <p:ph idx="1"/>
          </p:nvPr>
        </p:nvSpPr>
        <p:spPr/>
        <p:txBody>
          <a:bodyPr/>
          <a:lstStyle/>
          <a:p>
            <a:pPr marL="0" indent="0">
              <a:lnSpc>
                <a:spcPct val="100000"/>
              </a:lnSpc>
              <a:spcBef>
                <a:spcPts val="1200"/>
              </a:spcBef>
              <a:buNone/>
            </a:pPr>
            <a:r>
              <a:rPr lang="en-GB" sz="2400" b="1" dirty="0"/>
              <a:t>It’s great to offer feedback but sometimes it’s more important to listen to your child’s views.</a:t>
            </a:r>
          </a:p>
          <a:p>
            <a:pPr>
              <a:lnSpc>
                <a:spcPct val="100000"/>
              </a:lnSpc>
              <a:spcBef>
                <a:spcPts val="1200"/>
              </a:spcBef>
            </a:pPr>
            <a:r>
              <a:rPr lang="en-GB" sz="2400" dirty="0"/>
              <a:t>offer encouragement and support - you can help your child make sense of their experience</a:t>
            </a:r>
          </a:p>
          <a:p>
            <a:pPr>
              <a:lnSpc>
                <a:spcPct val="100000"/>
              </a:lnSpc>
              <a:spcBef>
                <a:spcPts val="1200"/>
              </a:spcBef>
            </a:pPr>
            <a:r>
              <a:rPr lang="en-GB" sz="2400" dirty="0"/>
              <a:t>you can help children learn to cope with winning and losing - learn what is seen as important (like effort or fun, improving) and what is less important (like medals or always having to win)</a:t>
            </a:r>
          </a:p>
          <a:p>
            <a:pPr>
              <a:lnSpc>
                <a:spcPct val="100000"/>
              </a:lnSpc>
              <a:spcBef>
                <a:spcPts val="1200"/>
              </a:spcBef>
            </a:pPr>
            <a:r>
              <a:rPr lang="en-GB" sz="2400" dirty="0"/>
              <a:t>talk to your child about their sport and understand their needs and goals.</a:t>
            </a:r>
          </a:p>
          <a:p>
            <a:endParaRPr lang="en-GB" dirty="0"/>
          </a:p>
        </p:txBody>
      </p:sp>
      <p:sp>
        <p:nvSpPr>
          <p:cNvPr id="5" name="Title 4">
            <a:extLst>
              <a:ext uri="{FF2B5EF4-FFF2-40B4-BE49-F238E27FC236}">
                <a16:creationId xmlns:a16="http://schemas.microsoft.com/office/drawing/2014/main" id="{ABF6F703-AE1C-404B-8F1C-FA8725265127}"/>
              </a:ext>
            </a:extLst>
          </p:cNvPr>
          <p:cNvSpPr>
            <a:spLocks noGrp="1"/>
          </p:cNvSpPr>
          <p:nvPr>
            <p:ph type="title"/>
          </p:nvPr>
        </p:nvSpPr>
        <p:spPr/>
        <p:txBody>
          <a:bodyPr/>
          <a:lstStyle/>
          <a:p>
            <a:r>
              <a:rPr lang="en-GB" dirty="0"/>
              <a:t>Being a voice for your child</a:t>
            </a:r>
          </a:p>
        </p:txBody>
      </p:sp>
    </p:spTree>
    <p:extLst>
      <p:ext uri="{BB962C8B-B14F-4D97-AF65-F5344CB8AC3E}">
        <p14:creationId xmlns:p14="http://schemas.microsoft.com/office/powerpoint/2010/main" val="68025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F0DC7C-8A65-454D-8554-9C1D0B080BED}"/>
              </a:ext>
            </a:extLst>
          </p:cNvPr>
          <p:cNvSpPr>
            <a:spLocks noGrp="1"/>
          </p:cNvSpPr>
          <p:nvPr>
            <p:ph idx="1"/>
          </p:nvPr>
        </p:nvSpPr>
        <p:spPr/>
        <p:txBody>
          <a:bodyPr/>
          <a:lstStyle/>
          <a:p>
            <a:pPr marL="0" indent="0">
              <a:lnSpc>
                <a:spcPct val="100000"/>
              </a:lnSpc>
              <a:spcBef>
                <a:spcPts val="1200"/>
              </a:spcBef>
              <a:buNone/>
            </a:pPr>
            <a:r>
              <a:rPr lang="en-GB" sz="2400" b="1" dirty="0"/>
              <a:t>You can model positive side line behaviour and good sportsmanship to your child by:</a:t>
            </a:r>
          </a:p>
          <a:p>
            <a:pPr>
              <a:lnSpc>
                <a:spcPct val="100000"/>
              </a:lnSpc>
              <a:spcBef>
                <a:spcPts val="1200"/>
              </a:spcBef>
            </a:pPr>
            <a:r>
              <a:rPr lang="en-GB" sz="2400" dirty="0"/>
              <a:t>being active yourself</a:t>
            </a:r>
          </a:p>
          <a:p>
            <a:pPr>
              <a:lnSpc>
                <a:spcPct val="100000"/>
              </a:lnSpc>
              <a:spcBef>
                <a:spcPts val="1200"/>
              </a:spcBef>
            </a:pPr>
            <a:r>
              <a:rPr lang="en-GB" sz="2400" dirty="0"/>
              <a:t>being supportive </a:t>
            </a:r>
          </a:p>
          <a:p>
            <a:pPr>
              <a:lnSpc>
                <a:spcPct val="100000"/>
              </a:lnSpc>
              <a:spcBef>
                <a:spcPts val="1200"/>
              </a:spcBef>
            </a:pPr>
            <a:r>
              <a:rPr lang="en-GB" sz="2400" dirty="0"/>
              <a:t>playing by the rules </a:t>
            </a:r>
          </a:p>
          <a:p>
            <a:pPr>
              <a:lnSpc>
                <a:spcPct val="100000"/>
              </a:lnSpc>
              <a:spcBef>
                <a:spcPts val="1200"/>
              </a:spcBef>
            </a:pPr>
            <a:r>
              <a:rPr lang="en-GB" sz="2400" dirty="0"/>
              <a:t>engaging positively on the side lines and with other parents and coaches, refs or officials</a:t>
            </a:r>
          </a:p>
          <a:p>
            <a:pPr>
              <a:lnSpc>
                <a:spcPct val="100000"/>
              </a:lnSpc>
              <a:spcBef>
                <a:spcPts val="1200"/>
              </a:spcBef>
            </a:pPr>
            <a:r>
              <a:rPr lang="en-GB" sz="2400" dirty="0"/>
              <a:t>not always focusing on score or winning</a:t>
            </a:r>
          </a:p>
          <a:p>
            <a:pPr>
              <a:lnSpc>
                <a:spcPct val="100000"/>
              </a:lnSpc>
              <a:spcBef>
                <a:spcPts val="1200"/>
              </a:spcBef>
            </a:pPr>
            <a:r>
              <a:rPr lang="en-GB" sz="2400" dirty="0"/>
              <a:t>backing refs, coaches or official’s decisions where you can.</a:t>
            </a:r>
          </a:p>
          <a:p>
            <a:endParaRPr lang="en-GB" dirty="0"/>
          </a:p>
        </p:txBody>
      </p:sp>
      <p:sp>
        <p:nvSpPr>
          <p:cNvPr id="3" name="Title 2">
            <a:extLst>
              <a:ext uri="{FF2B5EF4-FFF2-40B4-BE49-F238E27FC236}">
                <a16:creationId xmlns:a16="http://schemas.microsoft.com/office/drawing/2014/main" id="{B96DDCF2-DD37-4035-A1BF-D1EC087CA615}"/>
              </a:ext>
            </a:extLst>
          </p:cNvPr>
          <p:cNvSpPr>
            <a:spLocks noGrp="1"/>
          </p:cNvSpPr>
          <p:nvPr>
            <p:ph type="title"/>
          </p:nvPr>
        </p:nvSpPr>
        <p:spPr/>
        <p:txBody>
          <a:bodyPr/>
          <a:lstStyle/>
          <a:p>
            <a:r>
              <a:rPr lang="en-GB" dirty="0"/>
              <a:t>Being a great role model</a:t>
            </a:r>
          </a:p>
        </p:txBody>
      </p:sp>
    </p:spTree>
    <p:extLst>
      <p:ext uri="{BB962C8B-B14F-4D97-AF65-F5344CB8AC3E}">
        <p14:creationId xmlns:p14="http://schemas.microsoft.com/office/powerpoint/2010/main" val="402303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BB37-64B1-4628-9F60-E7B7EE661B39}"/>
              </a:ext>
            </a:extLst>
          </p:cNvPr>
          <p:cNvSpPr>
            <a:spLocks noGrp="1"/>
          </p:cNvSpPr>
          <p:nvPr>
            <p:ph type="ctrTitle"/>
          </p:nvPr>
        </p:nvSpPr>
        <p:spPr>
          <a:xfrm>
            <a:off x="1662546" y="2355269"/>
            <a:ext cx="9033164" cy="3671454"/>
          </a:xfrm>
        </p:spPr>
        <p:txBody>
          <a:bodyPr/>
          <a:lstStyle/>
          <a:p>
            <a:pPr algn="l"/>
            <a:r>
              <a:rPr lang="en-GB" sz="2400" b="0" dirty="0"/>
              <a:t>But, being involved in the ways children want isn’t always easy. Sport, particularly competitions, can be emotionally charged and can place lots of demands on parents and carers, which can lead to less than optimal involvement. Developing strategies to manage your emotions and reflect on your involvement can help you to optimise your involvement for your child.</a:t>
            </a:r>
            <a:br>
              <a:rPr lang="en-GB" sz="2400" b="0" dirty="0"/>
            </a:br>
            <a:br>
              <a:rPr lang="en-GB" sz="2400" b="0" dirty="0"/>
            </a:br>
            <a:endParaRPr lang="en-GB" sz="2400" b="0" dirty="0"/>
          </a:p>
        </p:txBody>
      </p:sp>
      <p:sp>
        <p:nvSpPr>
          <p:cNvPr id="5" name="Title 2">
            <a:extLst>
              <a:ext uri="{FF2B5EF4-FFF2-40B4-BE49-F238E27FC236}">
                <a16:creationId xmlns:a16="http://schemas.microsoft.com/office/drawing/2014/main" id="{DAEBDF13-6129-4749-B12F-E44ED11CD675}"/>
              </a:ext>
            </a:extLst>
          </p:cNvPr>
          <p:cNvSpPr txBox="1">
            <a:spLocks/>
          </p:cNvSpPr>
          <p:nvPr/>
        </p:nvSpPr>
        <p:spPr>
          <a:xfrm>
            <a:off x="651640" y="365125"/>
            <a:ext cx="6331051" cy="1463675"/>
          </a:xfrm>
          <a:prstGeom prst="rect">
            <a:avLst/>
          </a:prstGeom>
          <a:solidFill>
            <a:schemeClr val="tx2"/>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mj-cs"/>
              </a:defRPr>
            </a:lvl1pPr>
          </a:lstStyle>
          <a:p>
            <a:pPr algn="l"/>
            <a:r>
              <a:rPr lang="en-GB" sz="4000" dirty="0"/>
              <a:t>The challenges for parents and carers</a:t>
            </a:r>
          </a:p>
        </p:txBody>
      </p:sp>
      <p:pic>
        <p:nvPicPr>
          <p:cNvPr id="12" name="Picture 11" descr="A white and green quote&#10;&#10;Description automatically generated">
            <a:extLst>
              <a:ext uri="{FF2B5EF4-FFF2-40B4-BE49-F238E27FC236}">
                <a16:creationId xmlns:a16="http://schemas.microsoft.com/office/drawing/2014/main" id="{3814F0B1-03F6-4C59-A5D1-F87E0336F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4991">
            <a:off x="596222" y="2337814"/>
            <a:ext cx="1283211" cy="1091186"/>
          </a:xfrm>
          <a:prstGeom prst="rect">
            <a:avLst/>
          </a:prstGeom>
        </p:spPr>
      </p:pic>
      <p:pic>
        <p:nvPicPr>
          <p:cNvPr id="15" name="Picture 14" descr="A white and green quote&#10;&#10;Description automatically generated">
            <a:extLst>
              <a:ext uri="{FF2B5EF4-FFF2-40B4-BE49-F238E27FC236}">
                <a16:creationId xmlns:a16="http://schemas.microsoft.com/office/drawing/2014/main" id="{84DA5DE1-0A86-4F93-907E-CF22EDE6C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56453">
            <a:off x="8340914" y="4526832"/>
            <a:ext cx="1283211" cy="1091186"/>
          </a:xfrm>
          <a:prstGeom prst="rect">
            <a:avLst/>
          </a:prstGeom>
        </p:spPr>
      </p:pic>
      <p:sp>
        <p:nvSpPr>
          <p:cNvPr id="16" name="Title 1">
            <a:extLst>
              <a:ext uri="{FF2B5EF4-FFF2-40B4-BE49-F238E27FC236}">
                <a16:creationId xmlns:a16="http://schemas.microsoft.com/office/drawing/2014/main" id="{3C84B42E-4133-4B1F-A73A-F55E4F677E60}"/>
              </a:ext>
            </a:extLst>
          </p:cNvPr>
          <p:cNvSpPr txBox="1">
            <a:spLocks/>
          </p:cNvSpPr>
          <p:nvPr/>
        </p:nvSpPr>
        <p:spPr>
          <a:xfrm>
            <a:off x="6674811" y="5590148"/>
            <a:ext cx="4643126" cy="42036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b="1" kern="1200">
                <a:solidFill>
                  <a:schemeClr val="bg1"/>
                </a:solidFill>
                <a:latin typeface="Verdana" panose="020B0604030504040204" pitchFamily="34" charset="0"/>
                <a:ea typeface="Verdana" panose="020B0604030504040204" pitchFamily="34" charset="0"/>
                <a:cs typeface="+mj-cs"/>
              </a:defRPr>
            </a:lvl1pPr>
          </a:lstStyle>
          <a:p>
            <a:pPr algn="l"/>
            <a:r>
              <a:rPr lang="en-GB" sz="1800" b="0" dirty="0"/>
              <a:t>Dr Camilla Knight, Swansea University</a:t>
            </a:r>
          </a:p>
        </p:txBody>
      </p:sp>
    </p:spTree>
    <p:extLst>
      <p:ext uri="{BB962C8B-B14F-4D97-AF65-F5344CB8AC3E}">
        <p14:creationId xmlns:p14="http://schemas.microsoft.com/office/powerpoint/2010/main" val="135409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422F4-5959-4DC5-9D48-C9F3A7F6D735}"/>
              </a:ext>
            </a:extLst>
          </p:cNvPr>
          <p:cNvSpPr>
            <a:spLocks noGrp="1"/>
          </p:cNvSpPr>
          <p:nvPr>
            <p:ph type="title"/>
          </p:nvPr>
        </p:nvSpPr>
        <p:spPr/>
        <p:txBody>
          <a:bodyPr/>
          <a:lstStyle/>
          <a:p>
            <a:r>
              <a:rPr lang="en-GB" dirty="0"/>
              <a:t>Why can parental and carer involvement be challenging?</a:t>
            </a:r>
          </a:p>
        </p:txBody>
      </p:sp>
      <p:pic>
        <p:nvPicPr>
          <p:cNvPr id="8" name="Picture Placeholder 7">
            <a:extLst>
              <a:ext uri="{FF2B5EF4-FFF2-40B4-BE49-F238E27FC236}">
                <a16:creationId xmlns:a16="http://schemas.microsoft.com/office/drawing/2014/main" id="{E031A41B-CAE8-46CF-9C99-FB086E26CDC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0939" t="2219" r="18672" b="5177"/>
          <a:stretch/>
        </p:blipFill>
        <p:spPr>
          <a:xfrm rot="168231">
            <a:off x="7216938" y="2486404"/>
            <a:ext cx="4231574" cy="3713273"/>
          </a:xfrm>
        </p:spPr>
      </p:pic>
      <p:sp>
        <p:nvSpPr>
          <p:cNvPr id="6" name="Text Placeholder 5">
            <a:extLst>
              <a:ext uri="{FF2B5EF4-FFF2-40B4-BE49-F238E27FC236}">
                <a16:creationId xmlns:a16="http://schemas.microsoft.com/office/drawing/2014/main" id="{46E62288-7B79-46E7-B101-7261F453F89E}"/>
              </a:ext>
            </a:extLst>
          </p:cNvPr>
          <p:cNvSpPr>
            <a:spLocks noGrp="1"/>
          </p:cNvSpPr>
          <p:nvPr>
            <p:ph type="body" sz="half" idx="2"/>
          </p:nvPr>
        </p:nvSpPr>
        <p:spPr/>
        <p:txBody>
          <a:bodyPr/>
          <a:lstStyle/>
          <a:p>
            <a:r>
              <a:rPr lang="en-GB" dirty="0"/>
              <a:t>For a…</a:t>
            </a:r>
          </a:p>
          <a:p>
            <a:endParaRPr lang="en-GB" dirty="0"/>
          </a:p>
          <a:p>
            <a:pPr marL="342900" indent="-342900">
              <a:lnSpc>
                <a:spcPct val="100000"/>
              </a:lnSpc>
              <a:spcBef>
                <a:spcPts val="1200"/>
              </a:spcBef>
              <a:spcAft>
                <a:spcPts val="600"/>
              </a:spcAft>
              <a:buBlip>
                <a:blip r:embed="rId4"/>
              </a:buBlip>
            </a:pPr>
            <a:r>
              <a:rPr lang="en-GB" dirty="0"/>
              <a:t>parent/carer</a:t>
            </a:r>
          </a:p>
          <a:p>
            <a:pPr marL="342900" indent="-342900">
              <a:lnSpc>
                <a:spcPct val="100000"/>
              </a:lnSpc>
              <a:spcBef>
                <a:spcPts val="1200"/>
              </a:spcBef>
              <a:spcAft>
                <a:spcPts val="600"/>
              </a:spcAft>
              <a:buBlip>
                <a:blip r:embed="rId4"/>
              </a:buBlip>
            </a:pPr>
            <a:r>
              <a:rPr lang="en-GB" dirty="0"/>
              <a:t>child</a:t>
            </a:r>
          </a:p>
          <a:p>
            <a:pPr marL="342900" indent="-342900">
              <a:lnSpc>
                <a:spcPct val="100000"/>
              </a:lnSpc>
              <a:spcBef>
                <a:spcPts val="1200"/>
              </a:spcBef>
              <a:spcAft>
                <a:spcPts val="600"/>
              </a:spcAft>
              <a:buBlip>
                <a:blip r:embed="rId4"/>
              </a:buBlip>
            </a:pPr>
            <a:r>
              <a:rPr lang="en-GB" dirty="0"/>
              <a:t>club</a:t>
            </a:r>
          </a:p>
        </p:txBody>
      </p:sp>
    </p:spTree>
    <p:extLst>
      <p:ext uri="{BB962C8B-B14F-4D97-AF65-F5344CB8AC3E}">
        <p14:creationId xmlns:p14="http://schemas.microsoft.com/office/powerpoint/2010/main" val="8722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92EA0-59CA-4D57-85A9-99AA7C5AA671}"/>
              </a:ext>
            </a:extLst>
          </p:cNvPr>
          <p:cNvSpPr>
            <a:spLocks noGrp="1"/>
          </p:cNvSpPr>
          <p:nvPr>
            <p:ph type="ctrTitle"/>
          </p:nvPr>
        </p:nvSpPr>
        <p:spPr>
          <a:xfrm>
            <a:off x="1524000" y="2976078"/>
            <a:ext cx="9144000" cy="2387600"/>
          </a:xfrm>
        </p:spPr>
        <p:txBody>
          <a:bodyPr/>
          <a:lstStyle/>
          <a:p>
            <a:r>
              <a:rPr lang="en-GB" dirty="0"/>
              <a:t>What children want from you</a:t>
            </a:r>
          </a:p>
        </p:txBody>
      </p:sp>
      <p:pic>
        <p:nvPicPr>
          <p:cNvPr id="8" name="Picture Placeholder 7">
            <a:extLst>
              <a:ext uri="{FF2B5EF4-FFF2-40B4-BE49-F238E27FC236}">
                <a16:creationId xmlns:a16="http://schemas.microsoft.com/office/drawing/2014/main" id="{810E9AE5-4F1B-41D0-AE1E-499BF908936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9" t="10602" r="-219" b="46716"/>
          <a:stretch/>
        </p:blipFill>
        <p:spPr>
          <a:xfrm>
            <a:off x="651640" y="557048"/>
            <a:ext cx="6326675" cy="1801141"/>
          </a:xfrm>
        </p:spPr>
      </p:pic>
    </p:spTree>
    <p:extLst>
      <p:ext uri="{BB962C8B-B14F-4D97-AF65-F5344CB8AC3E}">
        <p14:creationId xmlns:p14="http://schemas.microsoft.com/office/powerpoint/2010/main" val="378385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4291A-28B3-4AB2-9174-D15F973993D8}"/>
              </a:ext>
            </a:extLst>
          </p:cNvPr>
          <p:cNvSpPr>
            <a:spLocks noGrp="1"/>
          </p:cNvSpPr>
          <p:nvPr>
            <p:ph type="title"/>
          </p:nvPr>
        </p:nvSpPr>
        <p:spPr/>
        <p:txBody>
          <a:bodyPr/>
          <a:lstStyle/>
          <a:p>
            <a:r>
              <a:rPr lang="en-GB" sz="3200" dirty="0"/>
              <a:t>What do young people want from their parents and carers?</a:t>
            </a:r>
          </a:p>
        </p:txBody>
      </p:sp>
      <p:grpSp>
        <p:nvGrpSpPr>
          <p:cNvPr id="5" name="Group 4">
            <a:extLst>
              <a:ext uri="{FF2B5EF4-FFF2-40B4-BE49-F238E27FC236}">
                <a16:creationId xmlns:a16="http://schemas.microsoft.com/office/drawing/2014/main" id="{6144C15C-31CD-4C8D-84F7-89EB91F2E339}"/>
              </a:ext>
            </a:extLst>
          </p:cNvPr>
          <p:cNvGrpSpPr/>
          <p:nvPr/>
        </p:nvGrpSpPr>
        <p:grpSpPr>
          <a:xfrm>
            <a:off x="1303228" y="1984806"/>
            <a:ext cx="9557834" cy="3986463"/>
            <a:chOff x="1412212" y="1984806"/>
            <a:chExt cx="8665028" cy="3986463"/>
          </a:xfrm>
        </p:grpSpPr>
        <p:sp>
          <p:nvSpPr>
            <p:cNvPr id="6" name="Freeform: Shape 5">
              <a:extLst>
                <a:ext uri="{FF2B5EF4-FFF2-40B4-BE49-F238E27FC236}">
                  <a16:creationId xmlns:a16="http://schemas.microsoft.com/office/drawing/2014/main" id="{A08433C0-1EBB-49A0-B382-E72E1A374EC9}"/>
                </a:ext>
              </a:extLst>
            </p:cNvPr>
            <p:cNvSpPr/>
            <p:nvPr/>
          </p:nvSpPr>
          <p:spPr>
            <a:xfrm>
              <a:off x="4951937" y="2772791"/>
              <a:ext cx="1958490" cy="2098189"/>
            </a:xfrm>
            <a:custGeom>
              <a:avLst/>
              <a:gdLst>
                <a:gd name="connsiteX0" fmla="*/ 0 w 1324096"/>
                <a:gd name="connsiteY0" fmla="*/ 662048 h 1324096"/>
                <a:gd name="connsiteX1" fmla="*/ 662048 w 1324096"/>
                <a:gd name="connsiteY1" fmla="*/ 0 h 1324096"/>
                <a:gd name="connsiteX2" fmla="*/ 1324096 w 1324096"/>
                <a:gd name="connsiteY2" fmla="*/ 662048 h 1324096"/>
                <a:gd name="connsiteX3" fmla="*/ 662048 w 1324096"/>
                <a:gd name="connsiteY3" fmla="*/ 1324096 h 1324096"/>
                <a:gd name="connsiteX4" fmla="*/ 0 w 1324096"/>
                <a:gd name="connsiteY4" fmla="*/ 662048 h 132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096" h="1324096">
                  <a:moveTo>
                    <a:pt x="0" y="662048"/>
                  </a:moveTo>
                  <a:cubicBezTo>
                    <a:pt x="0" y="296409"/>
                    <a:pt x="296409" y="0"/>
                    <a:pt x="662048" y="0"/>
                  </a:cubicBezTo>
                  <a:cubicBezTo>
                    <a:pt x="1027687" y="0"/>
                    <a:pt x="1324096" y="296409"/>
                    <a:pt x="1324096" y="662048"/>
                  </a:cubicBezTo>
                  <a:cubicBezTo>
                    <a:pt x="1324096" y="1027687"/>
                    <a:pt x="1027687" y="1324096"/>
                    <a:pt x="662048" y="1324096"/>
                  </a:cubicBezTo>
                  <a:cubicBezTo>
                    <a:pt x="296409" y="1324096"/>
                    <a:pt x="0" y="1027687"/>
                    <a:pt x="0" y="662048"/>
                  </a:cubicBezTo>
                  <a:close/>
                </a:path>
              </a:pathLst>
            </a:custGeom>
            <a:solidFill>
              <a:schemeClr val="bg1"/>
            </a:solidFill>
            <a:ln w="3810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624" tIns="199624" rIns="199624" bIns="199624" numCol="1" spcCol="1270" anchor="ctr" anchorCtr="0">
              <a:noAutofit/>
            </a:bodyPr>
            <a:lstStyle/>
            <a:p>
              <a:pPr marL="0" lvl="0" indent="0" algn="ctr" defTabSz="400050">
                <a:lnSpc>
                  <a:spcPct val="90000"/>
                </a:lnSpc>
                <a:spcBef>
                  <a:spcPct val="0"/>
                </a:spcBef>
                <a:spcAft>
                  <a:spcPct val="35000"/>
                </a:spcAft>
                <a:buNone/>
              </a:pPr>
              <a:r>
                <a:rPr lang="en-GB" b="1" kern="1200" dirty="0">
                  <a:solidFill>
                    <a:schemeClr val="tx2"/>
                  </a:solidFill>
                </a:rPr>
                <a:t>At competitions</a:t>
              </a:r>
            </a:p>
          </p:txBody>
        </p:sp>
        <p:sp>
          <p:nvSpPr>
            <p:cNvPr id="8" name="Freeform: Shape 7">
              <a:extLst>
                <a:ext uri="{FF2B5EF4-FFF2-40B4-BE49-F238E27FC236}">
                  <a16:creationId xmlns:a16="http://schemas.microsoft.com/office/drawing/2014/main" id="{471733A0-C073-43A2-B17C-79B2009EA429}"/>
                </a:ext>
              </a:extLst>
            </p:cNvPr>
            <p:cNvSpPr/>
            <p:nvPr/>
          </p:nvSpPr>
          <p:spPr>
            <a:xfrm>
              <a:off x="1412212" y="3629719"/>
              <a:ext cx="3307883" cy="989986"/>
            </a:xfrm>
            <a:custGeom>
              <a:avLst/>
              <a:gdLst>
                <a:gd name="connsiteX0" fmla="*/ 0 w 3179526"/>
                <a:gd name="connsiteY0" fmla="*/ 0 h 462983"/>
                <a:gd name="connsiteX1" fmla="*/ 3179526 w 3179526"/>
                <a:gd name="connsiteY1" fmla="*/ 0 h 462983"/>
                <a:gd name="connsiteX2" fmla="*/ 3179526 w 3179526"/>
                <a:gd name="connsiteY2" fmla="*/ 462983 h 462983"/>
                <a:gd name="connsiteX3" fmla="*/ 0 w 3179526"/>
                <a:gd name="connsiteY3" fmla="*/ 462983 h 462983"/>
                <a:gd name="connsiteX4" fmla="*/ 0 w 3179526"/>
                <a:gd name="connsiteY4" fmla="*/ 0 h 46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526" h="462983">
                  <a:moveTo>
                    <a:pt x="0" y="0"/>
                  </a:moveTo>
                  <a:lnTo>
                    <a:pt x="3179526" y="0"/>
                  </a:lnTo>
                  <a:lnTo>
                    <a:pt x="3179526" y="462983"/>
                  </a:lnTo>
                  <a:lnTo>
                    <a:pt x="0" y="462983"/>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US" b="0" kern="1200" dirty="0">
                  <a:solidFill>
                    <a:schemeClr val="bg1"/>
                  </a:solidFill>
                </a:rPr>
                <a:t>practical advice and support, such as food, or help with kit</a:t>
              </a:r>
              <a:endParaRPr lang="en-GB" kern="1200" dirty="0">
                <a:solidFill>
                  <a:schemeClr val="bg1"/>
                </a:solidFill>
              </a:endParaRPr>
            </a:p>
          </p:txBody>
        </p:sp>
        <p:sp>
          <p:nvSpPr>
            <p:cNvPr id="10" name="Freeform: Shape 9">
              <a:extLst>
                <a:ext uri="{FF2B5EF4-FFF2-40B4-BE49-F238E27FC236}">
                  <a16:creationId xmlns:a16="http://schemas.microsoft.com/office/drawing/2014/main" id="{9E9B1D7B-818E-4D0B-B646-0EB7F3409035}"/>
                </a:ext>
              </a:extLst>
            </p:cNvPr>
            <p:cNvSpPr/>
            <p:nvPr/>
          </p:nvSpPr>
          <p:spPr>
            <a:xfrm>
              <a:off x="6598832" y="1984806"/>
              <a:ext cx="3478408" cy="904546"/>
            </a:xfrm>
            <a:custGeom>
              <a:avLst/>
              <a:gdLst>
                <a:gd name="connsiteX0" fmla="*/ 0 w 2942156"/>
                <a:gd name="connsiteY0" fmla="*/ 0 h 1016283"/>
                <a:gd name="connsiteX1" fmla="*/ 2942156 w 2942156"/>
                <a:gd name="connsiteY1" fmla="*/ 0 h 1016283"/>
                <a:gd name="connsiteX2" fmla="*/ 2942156 w 2942156"/>
                <a:gd name="connsiteY2" fmla="*/ 1016283 h 1016283"/>
                <a:gd name="connsiteX3" fmla="*/ 0 w 2942156"/>
                <a:gd name="connsiteY3" fmla="*/ 1016283 h 1016283"/>
                <a:gd name="connsiteX4" fmla="*/ 0 w 2942156"/>
                <a:gd name="connsiteY4" fmla="*/ 0 h 10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156" h="1016283">
                  <a:moveTo>
                    <a:pt x="0" y="0"/>
                  </a:moveTo>
                  <a:lnTo>
                    <a:pt x="2942156" y="0"/>
                  </a:lnTo>
                  <a:lnTo>
                    <a:pt x="2942156" y="1016283"/>
                  </a:lnTo>
                  <a:lnTo>
                    <a:pt x="0" y="1016283"/>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US" b="0" kern="1200" dirty="0">
                  <a:solidFill>
                    <a:schemeClr val="bg1"/>
                  </a:solidFill>
                </a:rPr>
                <a:t>respect to referees, </a:t>
              </a:r>
              <a:r>
                <a:rPr lang="en-US" kern="1200" dirty="0">
                  <a:solidFill>
                    <a:schemeClr val="bg1"/>
                  </a:solidFill>
                </a:rPr>
                <a:t>coaches, and </a:t>
              </a:r>
              <a:r>
                <a:rPr lang="en-US" b="0" kern="1200" dirty="0">
                  <a:solidFill>
                    <a:schemeClr val="bg1"/>
                  </a:solidFill>
                </a:rPr>
                <a:t>other parents and </a:t>
              </a:r>
              <a:r>
                <a:rPr lang="en-US" b="0" kern="1200" dirty="0" err="1">
                  <a:solidFill>
                    <a:schemeClr val="bg1"/>
                  </a:solidFill>
                </a:rPr>
                <a:t>carers</a:t>
              </a:r>
              <a:endParaRPr lang="en-GB" kern="1200" dirty="0">
                <a:solidFill>
                  <a:schemeClr val="bg1"/>
                </a:solidFill>
              </a:endParaRPr>
            </a:p>
          </p:txBody>
        </p:sp>
        <p:sp>
          <p:nvSpPr>
            <p:cNvPr id="12" name="Freeform: Shape 11">
              <a:extLst>
                <a:ext uri="{FF2B5EF4-FFF2-40B4-BE49-F238E27FC236}">
                  <a16:creationId xmlns:a16="http://schemas.microsoft.com/office/drawing/2014/main" id="{79BE45AD-06A0-43EC-8157-021018E003A6}"/>
                </a:ext>
              </a:extLst>
            </p:cNvPr>
            <p:cNvSpPr/>
            <p:nvPr/>
          </p:nvSpPr>
          <p:spPr>
            <a:xfrm>
              <a:off x="7193478" y="3326544"/>
              <a:ext cx="2883762" cy="1324095"/>
            </a:xfrm>
            <a:custGeom>
              <a:avLst/>
              <a:gdLst>
                <a:gd name="connsiteX0" fmla="*/ 0 w 3319709"/>
                <a:gd name="connsiteY0" fmla="*/ 0 h 625688"/>
                <a:gd name="connsiteX1" fmla="*/ 3319709 w 3319709"/>
                <a:gd name="connsiteY1" fmla="*/ 0 h 625688"/>
                <a:gd name="connsiteX2" fmla="*/ 3319709 w 3319709"/>
                <a:gd name="connsiteY2" fmla="*/ 625688 h 625688"/>
                <a:gd name="connsiteX3" fmla="*/ 0 w 3319709"/>
                <a:gd name="connsiteY3" fmla="*/ 625688 h 625688"/>
                <a:gd name="connsiteX4" fmla="*/ 0 w 3319709"/>
                <a:gd name="connsiteY4" fmla="*/ 0 h 62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709" h="625688">
                  <a:moveTo>
                    <a:pt x="0" y="0"/>
                  </a:moveTo>
                  <a:lnTo>
                    <a:pt x="3319709" y="0"/>
                  </a:lnTo>
                  <a:lnTo>
                    <a:pt x="3319709" y="625688"/>
                  </a:lnTo>
                  <a:lnTo>
                    <a:pt x="0" y="625688"/>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US" b="0" kern="1200" dirty="0">
                  <a:solidFill>
                    <a:schemeClr val="bg1"/>
                  </a:solidFill>
                </a:rPr>
                <a:t>feedback on effort and attitude rather than technical or tactical aspects</a:t>
              </a:r>
              <a:endParaRPr lang="en-GB" kern="1200" dirty="0">
                <a:solidFill>
                  <a:schemeClr val="bg1"/>
                </a:solidFill>
              </a:endParaRPr>
            </a:p>
          </p:txBody>
        </p:sp>
        <p:sp>
          <p:nvSpPr>
            <p:cNvPr id="14" name="Freeform: Shape 13">
              <a:extLst>
                <a:ext uri="{FF2B5EF4-FFF2-40B4-BE49-F238E27FC236}">
                  <a16:creationId xmlns:a16="http://schemas.microsoft.com/office/drawing/2014/main" id="{D33BE172-A60F-4421-A414-FB93A6D1D774}"/>
                </a:ext>
              </a:extLst>
            </p:cNvPr>
            <p:cNvSpPr/>
            <p:nvPr/>
          </p:nvSpPr>
          <p:spPr>
            <a:xfrm>
              <a:off x="3672262" y="5066723"/>
              <a:ext cx="4512665" cy="904546"/>
            </a:xfrm>
            <a:custGeom>
              <a:avLst/>
              <a:gdLst>
                <a:gd name="connsiteX0" fmla="*/ 0 w 2885378"/>
                <a:gd name="connsiteY0" fmla="*/ 0 h 1059833"/>
                <a:gd name="connsiteX1" fmla="*/ 2885378 w 2885378"/>
                <a:gd name="connsiteY1" fmla="*/ 0 h 1059833"/>
                <a:gd name="connsiteX2" fmla="*/ 2885378 w 2885378"/>
                <a:gd name="connsiteY2" fmla="*/ 1059833 h 1059833"/>
                <a:gd name="connsiteX3" fmla="*/ 0 w 2885378"/>
                <a:gd name="connsiteY3" fmla="*/ 1059833 h 1059833"/>
                <a:gd name="connsiteX4" fmla="*/ 0 w 2885378"/>
                <a:gd name="connsiteY4" fmla="*/ 0 h 105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378" h="1059833">
                  <a:moveTo>
                    <a:pt x="0" y="0"/>
                  </a:moveTo>
                  <a:lnTo>
                    <a:pt x="2885378" y="0"/>
                  </a:lnTo>
                  <a:lnTo>
                    <a:pt x="2885378" y="1059833"/>
                  </a:lnTo>
                  <a:lnTo>
                    <a:pt x="0" y="1059833"/>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US" b="0" kern="1200" dirty="0">
                  <a:solidFill>
                    <a:schemeClr val="bg1"/>
                  </a:solidFill>
                </a:rPr>
                <a:t>encouragement for all the team whilst keeping your emotions in check</a:t>
              </a:r>
              <a:endParaRPr lang="en-GB" kern="1200" dirty="0">
                <a:solidFill>
                  <a:schemeClr val="bg1"/>
                </a:solidFill>
              </a:endParaRPr>
            </a:p>
          </p:txBody>
        </p:sp>
        <p:sp>
          <p:nvSpPr>
            <p:cNvPr id="16" name="Freeform: Shape 15">
              <a:extLst>
                <a:ext uri="{FF2B5EF4-FFF2-40B4-BE49-F238E27FC236}">
                  <a16:creationId xmlns:a16="http://schemas.microsoft.com/office/drawing/2014/main" id="{864E236B-B4FB-45B9-8000-5FBC78A5CC78}"/>
                </a:ext>
              </a:extLst>
            </p:cNvPr>
            <p:cNvSpPr/>
            <p:nvPr/>
          </p:nvSpPr>
          <p:spPr>
            <a:xfrm>
              <a:off x="1412212" y="2289341"/>
              <a:ext cx="3618915" cy="887018"/>
            </a:xfrm>
            <a:custGeom>
              <a:avLst/>
              <a:gdLst>
                <a:gd name="connsiteX0" fmla="*/ 0 w 2123189"/>
                <a:gd name="connsiteY0" fmla="*/ 0 h 779297"/>
                <a:gd name="connsiteX1" fmla="*/ 2123189 w 2123189"/>
                <a:gd name="connsiteY1" fmla="*/ 0 h 779297"/>
                <a:gd name="connsiteX2" fmla="*/ 2123189 w 2123189"/>
                <a:gd name="connsiteY2" fmla="*/ 779297 h 779297"/>
                <a:gd name="connsiteX3" fmla="*/ 0 w 2123189"/>
                <a:gd name="connsiteY3" fmla="*/ 779297 h 779297"/>
                <a:gd name="connsiteX4" fmla="*/ 0 w 2123189"/>
                <a:gd name="connsiteY4" fmla="*/ 0 h 77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189" h="779297">
                  <a:moveTo>
                    <a:pt x="0" y="0"/>
                  </a:moveTo>
                  <a:lnTo>
                    <a:pt x="2123189" y="0"/>
                  </a:lnTo>
                  <a:lnTo>
                    <a:pt x="2123189" y="779297"/>
                  </a:lnTo>
                  <a:lnTo>
                    <a:pt x="0" y="779297"/>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US" b="0" kern="1200" dirty="0">
                  <a:solidFill>
                    <a:schemeClr val="bg1"/>
                  </a:solidFill>
                </a:rPr>
                <a:t>positive but realistic feedback after competitions</a:t>
              </a:r>
            </a:p>
          </p:txBody>
        </p:sp>
      </p:grpSp>
      <p:cxnSp>
        <p:nvCxnSpPr>
          <p:cNvPr id="21" name="Straight Connector 20">
            <a:extLst>
              <a:ext uri="{FF2B5EF4-FFF2-40B4-BE49-F238E27FC236}">
                <a16:creationId xmlns:a16="http://schemas.microsoft.com/office/drawing/2014/main" id="{21A24608-6D85-43DC-9818-B779E7A5122F}"/>
              </a:ext>
            </a:extLst>
          </p:cNvPr>
          <p:cNvCxnSpPr>
            <a:cxnSpLocks/>
            <a:endCxn id="16" idx="2"/>
          </p:cNvCxnSpPr>
          <p:nvPr/>
        </p:nvCxnSpPr>
        <p:spPr>
          <a:xfrm flipH="1" flipV="1">
            <a:off x="5295020" y="3176359"/>
            <a:ext cx="135962" cy="4632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8648EC-2973-4A77-A5E3-3434AD967FEF}"/>
              </a:ext>
            </a:extLst>
          </p:cNvPr>
          <p:cNvCxnSpPr>
            <a:cxnSpLocks/>
            <a:stCxn id="6" idx="0"/>
          </p:cNvCxnSpPr>
          <p:nvPr/>
        </p:nvCxnSpPr>
        <p:spPr>
          <a:xfrm flipH="1">
            <a:off x="4951941" y="3821886"/>
            <a:ext cx="25573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8C4F0E-DC76-44A1-B99D-87B1DFF44B7D}"/>
              </a:ext>
            </a:extLst>
          </p:cNvPr>
          <p:cNvCxnSpPr>
            <a:cxnSpLocks/>
            <a:stCxn id="6" idx="3"/>
          </p:cNvCxnSpPr>
          <p:nvPr/>
        </p:nvCxnSpPr>
        <p:spPr>
          <a:xfrm>
            <a:off x="6287813" y="4870980"/>
            <a:ext cx="0" cy="2234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48BE0C-2738-4BD8-9CDE-783267DA555A}"/>
              </a:ext>
            </a:extLst>
          </p:cNvPr>
          <p:cNvCxnSpPr>
            <a:cxnSpLocks/>
            <a:stCxn id="6" idx="2"/>
          </p:cNvCxnSpPr>
          <p:nvPr/>
        </p:nvCxnSpPr>
        <p:spPr>
          <a:xfrm flipV="1">
            <a:off x="7367955" y="3815959"/>
            <a:ext cx="312215" cy="592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3404AA-0497-402C-9008-FBA8A877E1E7}"/>
              </a:ext>
            </a:extLst>
          </p:cNvPr>
          <p:cNvCxnSpPr>
            <a:cxnSpLocks/>
            <a:stCxn id="10" idx="3"/>
          </p:cNvCxnSpPr>
          <p:nvPr/>
        </p:nvCxnSpPr>
        <p:spPr>
          <a:xfrm flipH="1">
            <a:off x="6927273" y="2889352"/>
            <a:ext cx="96981" cy="1170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2215E5F-D804-4F8B-B674-FB509752F1A8}"/>
              </a:ext>
            </a:extLst>
          </p:cNvPr>
          <p:cNvSpPr txBox="1"/>
          <p:nvPr/>
        </p:nvSpPr>
        <p:spPr>
          <a:xfrm>
            <a:off x="900925" y="5500401"/>
            <a:ext cx="2756675" cy="507831"/>
          </a:xfrm>
          <a:prstGeom prst="rect">
            <a:avLst/>
          </a:prstGeom>
          <a:noFill/>
        </p:spPr>
        <p:txBody>
          <a:bodyPr wrap="square" rtlCol="0">
            <a:spAutoFit/>
          </a:bodyPr>
          <a:lstStyle/>
          <a:p>
            <a:r>
              <a:rPr lang="en-US" sz="900" dirty="0">
                <a:solidFill>
                  <a:schemeClr val="tx2"/>
                </a:solidFill>
              </a:rPr>
              <a:t>Knight et al., 2010; 2011; Knight &amp; Holt, 2014 ; </a:t>
            </a:r>
            <a:r>
              <a:rPr lang="en-US" sz="900" dirty="0" err="1">
                <a:solidFill>
                  <a:schemeClr val="tx2"/>
                </a:solidFill>
              </a:rPr>
              <a:t>Furusa</a:t>
            </a:r>
            <a:r>
              <a:rPr lang="en-US" sz="900" dirty="0">
                <a:solidFill>
                  <a:schemeClr val="tx2"/>
                </a:solidFill>
              </a:rPr>
              <a:t>, Knight &amp; Hill, 2018</a:t>
            </a:r>
          </a:p>
          <a:p>
            <a:r>
              <a:rPr lang="en-US" sz="900" dirty="0">
                <a:solidFill>
                  <a:schemeClr val="tx2"/>
                </a:solidFill>
              </a:rPr>
              <a:t>links at end of presentation </a:t>
            </a:r>
          </a:p>
        </p:txBody>
      </p:sp>
    </p:spTree>
    <p:extLst>
      <p:ext uri="{BB962C8B-B14F-4D97-AF65-F5344CB8AC3E}">
        <p14:creationId xmlns:p14="http://schemas.microsoft.com/office/powerpoint/2010/main" val="44578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4291A-28B3-4AB2-9174-D15F973993D8}"/>
              </a:ext>
            </a:extLst>
          </p:cNvPr>
          <p:cNvSpPr>
            <a:spLocks noGrp="1"/>
          </p:cNvSpPr>
          <p:nvPr>
            <p:ph type="title"/>
          </p:nvPr>
        </p:nvSpPr>
        <p:spPr/>
        <p:txBody>
          <a:bodyPr/>
          <a:lstStyle/>
          <a:p>
            <a:r>
              <a:rPr lang="en-GB" sz="3200" dirty="0"/>
              <a:t>What do young people want from their parents and carers?</a:t>
            </a:r>
          </a:p>
        </p:txBody>
      </p:sp>
      <p:grpSp>
        <p:nvGrpSpPr>
          <p:cNvPr id="5" name="Group 4">
            <a:extLst>
              <a:ext uri="{FF2B5EF4-FFF2-40B4-BE49-F238E27FC236}">
                <a16:creationId xmlns:a16="http://schemas.microsoft.com/office/drawing/2014/main" id="{6144C15C-31CD-4C8D-84F7-89EB91F2E339}"/>
              </a:ext>
            </a:extLst>
          </p:cNvPr>
          <p:cNvGrpSpPr/>
          <p:nvPr/>
        </p:nvGrpSpPr>
        <p:grpSpPr>
          <a:xfrm>
            <a:off x="1303228" y="1984806"/>
            <a:ext cx="9557834" cy="3986463"/>
            <a:chOff x="1412212" y="1984806"/>
            <a:chExt cx="8665028" cy="3986463"/>
          </a:xfrm>
        </p:grpSpPr>
        <p:sp>
          <p:nvSpPr>
            <p:cNvPr id="6" name="Freeform: Shape 5">
              <a:extLst>
                <a:ext uri="{FF2B5EF4-FFF2-40B4-BE49-F238E27FC236}">
                  <a16:creationId xmlns:a16="http://schemas.microsoft.com/office/drawing/2014/main" id="{A08433C0-1EBB-49A0-B382-E72E1A374EC9}"/>
                </a:ext>
              </a:extLst>
            </p:cNvPr>
            <p:cNvSpPr/>
            <p:nvPr/>
          </p:nvSpPr>
          <p:spPr>
            <a:xfrm>
              <a:off x="4951937" y="2772791"/>
              <a:ext cx="1958490" cy="2098189"/>
            </a:xfrm>
            <a:custGeom>
              <a:avLst/>
              <a:gdLst>
                <a:gd name="connsiteX0" fmla="*/ 0 w 1324096"/>
                <a:gd name="connsiteY0" fmla="*/ 662048 h 1324096"/>
                <a:gd name="connsiteX1" fmla="*/ 662048 w 1324096"/>
                <a:gd name="connsiteY1" fmla="*/ 0 h 1324096"/>
                <a:gd name="connsiteX2" fmla="*/ 1324096 w 1324096"/>
                <a:gd name="connsiteY2" fmla="*/ 662048 h 1324096"/>
                <a:gd name="connsiteX3" fmla="*/ 662048 w 1324096"/>
                <a:gd name="connsiteY3" fmla="*/ 1324096 h 1324096"/>
                <a:gd name="connsiteX4" fmla="*/ 0 w 1324096"/>
                <a:gd name="connsiteY4" fmla="*/ 662048 h 132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096" h="1324096">
                  <a:moveTo>
                    <a:pt x="0" y="662048"/>
                  </a:moveTo>
                  <a:cubicBezTo>
                    <a:pt x="0" y="296409"/>
                    <a:pt x="296409" y="0"/>
                    <a:pt x="662048" y="0"/>
                  </a:cubicBezTo>
                  <a:cubicBezTo>
                    <a:pt x="1027687" y="0"/>
                    <a:pt x="1324096" y="296409"/>
                    <a:pt x="1324096" y="662048"/>
                  </a:cubicBezTo>
                  <a:cubicBezTo>
                    <a:pt x="1324096" y="1027687"/>
                    <a:pt x="1027687" y="1324096"/>
                    <a:pt x="662048" y="1324096"/>
                  </a:cubicBezTo>
                  <a:cubicBezTo>
                    <a:pt x="296409" y="1324096"/>
                    <a:pt x="0" y="1027687"/>
                    <a:pt x="0" y="662048"/>
                  </a:cubicBezTo>
                  <a:close/>
                </a:path>
              </a:pathLst>
            </a:custGeom>
            <a:solidFill>
              <a:schemeClr val="bg1"/>
            </a:solidFill>
            <a:ln w="3810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624" tIns="199624" rIns="199624" bIns="199624" numCol="1" spcCol="1270" anchor="ctr" anchorCtr="0">
              <a:noAutofit/>
            </a:bodyPr>
            <a:lstStyle/>
            <a:p>
              <a:pPr marL="0" lvl="0" indent="0" algn="ctr" defTabSz="400050">
                <a:lnSpc>
                  <a:spcPct val="90000"/>
                </a:lnSpc>
                <a:spcBef>
                  <a:spcPct val="0"/>
                </a:spcBef>
                <a:spcAft>
                  <a:spcPct val="35000"/>
                </a:spcAft>
                <a:buNone/>
              </a:pPr>
              <a:r>
                <a:rPr lang="en-GB" b="1" kern="1200" dirty="0">
                  <a:solidFill>
                    <a:schemeClr val="tx2"/>
                  </a:solidFill>
                </a:rPr>
                <a:t>At home and training</a:t>
              </a:r>
            </a:p>
          </p:txBody>
        </p:sp>
        <p:sp>
          <p:nvSpPr>
            <p:cNvPr id="8" name="Freeform: Shape 7">
              <a:extLst>
                <a:ext uri="{FF2B5EF4-FFF2-40B4-BE49-F238E27FC236}">
                  <a16:creationId xmlns:a16="http://schemas.microsoft.com/office/drawing/2014/main" id="{471733A0-C073-43A2-B17C-79B2009EA429}"/>
                </a:ext>
              </a:extLst>
            </p:cNvPr>
            <p:cNvSpPr/>
            <p:nvPr/>
          </p:nvSpPr>
          <p:spPr>
            <a:xfrm>
              <a:off x="1412212" y="3629719"/>
              <a:ext cx="3307883" cy="989986"/>
            </a:xfrm>
            <a:custGeom>
              <a:avLst/>
              <a:gdLst>
                <a:gd name="connsiteX0" fmla="*/ 0 w 3179526"/>
                <a:gd name="connsiteY0" fmla="*/ 0 h 462983"/>
                <a:gd name="connsiteX1" fmla="*/ 3179526 w 3179526"/>
                <a:gd name="connsiteY1" fmla="*/ 0 h 462983"/>
                <a:gd name="connsiteX2" fmla="*/ 3179526 w 3179526"/>
                <a:gd name="connsiteY2" fmla="*/ 462983 h 462983"/>
                <a:gd name="connsiteX3" fmla="*/ 0 w 3179526"/>
                <a:gd name="connsiteY3" fmla="*/ 462983 h 462983"/>
                <a:gd name="connsiteX4" fmla="*/ 0 w 3179526"/>
                <a:gd name="connsiteY4" fmla="*/ 0 h 46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526" h="462983">
                  <a:moveTo>
                    <a:pt x="0" y="0"/>
                  </a:moveTo>
                  <a:lnTo>
                    <a:pt x="3179526" y="0"/>
                  </a:lnTo>
                  <a:lnTo>
                    <a:pt x="3179526" y="462983"/>
                  </a:lnTo>
                  <a:lnTo>
                    <a:pt x="0" y="462983"/>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US" dirty="0">
                  <a:solidFill>
                    <a:schemeClr val="bg1"/>
                  </a:solidFill>
                </a:rPr>
                <a:t>to listen and talk about sport on their terms, in their own time</a:t>
              </a:r>
              <a:endParaRPr lang="en-GB" kern="1200" dirty="0">
                <a:solidFill>
                  <a:schemeClr val="bg1"/>
                </a:solidFill>
              </a:endParaRPr>
            </a:p>
          </p:txBody>
        </p:sp>
        <p:sp>
          <p:nvSpPr>
            <p:cNvPr id="10" name="Freeform: Shape 9">
              <a:extLst>
                <a:ext uri="{FF2B5EF4-FFF2-40B4-BE49-F238E27FC236}">
                  <a16:creationId xmlns:a16="http://schemas.microsoft.com/office/drawing/2014/main" id="{9E9B1D7B-818E-4D0B-B646-0EB7F3409035}"/>
                </a:ext>
              </a:extLst>
            </p:cNvPr>
            <p:cNvSpPr/>
            <p:nvPr/>
          </p:nvSpPr>
          <p:spPr>
            <a:xfrm>
              <a:off x="6598832" y="1984806"/>
              <a:ext cx="3478408" cy="904546"/>
            </a:xfrm>
            <a:custGeom>
              <a:avLst/>
              <a:gdLst>
                <a:gd name="connsiteX0" fmla="*/ 0 w 2942156"/>
                <a:gd name="connsiteY0" fmla="*/ 0 h 1016283"/>
                <a:gd name="connsiteX1" fmla="*/ 2942156 w 2942156"/>
                <a:gd name="connsiteY1" fmla="*/ 0 h 1016283"/>
                <a:gd name="connsiteX2" fmla="*/ 2942156 w 2942156"/>
                <a:gd name="connsiteY2" fmla="*/ 1016283 h 1016283"/>
                <a:gd name="connsiteX3" fmla="*/ 0 w 2942156"/>
                <a:gd name="connsiteY3" fmla="*/ 1016283 h 1016283"/>
                <a:gd name="connsiteX4" fmla="*/ 0 w 2942156"/>
                <a:gd name="connsiteY4" fmla="*/ 0 h 10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156" h="1016283">
                  <a:moveTo>
                    <a:pt x="0" y="0"/>
                  </a:moveTo>
                  <a:lnTo>
                    <a:pt x="2942156" y="0"/>
                  </a:lnTo>
                  <a:lnTo>
                    <a:pt x="2942156" y="1016283"/>
                  </a:lnTo>
                  <a:lnTo>
                    <a:pt x="0" y="1016283"/>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GB" dirty="0">
                  <a:solidFill>
                    <a:schemeClr val="bg1"/>
                  </a:solidFill>
                </a:rPr>
                <a:t>understand </a:t>
              </a:r>
              <a:r>
                <a:rPr lang="en-GB" b="0" kern="1200" dirty="0">
                  <a:solidFill>
                    <a:schemeClr val="bg1"/>
                  </a:solidFill>
                </a:rPr>
                <a:t>the role of sport in their life</a:t>
              </a:r>
            </a:p>
          </p:txBody>
        </p:sp>
        <p:sp>
          <p:nvSpPr>
            <p:cNvPr id="12" name="Freeform: Shape 11">
              <a:extLst>
                <a:ext uri="{FF2B5EF4-FFF2-40B4-BE49-F238E27FC236}">
                  <a16:creationId xmlns:a16="http://schemas.microsoft.com/office/drawing/2014/main" id="{79BE45AD-06A0-43EC-8157-021018E003A6}"/>
                </a:ext>
              </a:extLst>
            </p:cNvPr>
            <p:cNvSpPr/>
            <p:nvPr/>
          </p:nvSpPr>
          <p:spPr>
            <a:xfrm>
              <a:off x="7193478" y="3326544"/>
              <a:ext cx="2883762" cy="1324095"/>
            </a:xfrm>
            <a:custGeom>
              <a:avLst/>
              <a:gdLst>
                <a:gd name="connsiteX0" fmla="*/ 0 w 3319709"/>
                <a:gd name="connsiteY0" fmla="*/ 0 h 625688"/>
                <a:gd name="connsiteX1" fmla="*/ 3319709 w 3319709"/>
                <a:gd name="connsiteY1" fmla="*/ 0 h 625688"/>
                <a:gd name="connsiteX2" fmla="*/ 3319709 w 3319709"/>
                <a:gd name="connsiteY2" fmla="*/ 625688 h 625688"/>
                <a:gd name="connsiteX3" fmla="*/ 0 w 3319709"/>
                <a:gd name="connsiteY3" fmla="*/ 625688 h 625688"/>
                <a:gd name="connsiteX4" fmla="*/ 0 w 3319709"/>
                <a:gd name="connsiteY4" fmla="*/ 0 h 62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709" h="625688">
                  <a:moveTo>
                    <a:pt x="0" y="0"/>
                  </a:moveTo>
                  <a:lnTo>
                    <a:pt x="3319709" y="0"/>
                  </a:lnTo>
                  <a:lnTo>
                    <a:pt x="3319709" y="625688"/>
                  </a:lnTo>
                  <a:lnTo>
                    <a:pt x="0" y="625688"/>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GB" dirty="0">
                  <a:solidFill>
                    <a:schemeClr val="bg1"/>
                  </a:solidFill>
                </a:rPr>
                <a:t>remembering to give them time just to be a child – it’s not all about sport!</a:t>
              </a:r>
            </a:p>
          </p:txBody>
        </p:sp>
        <p:sp>
          <p:nvSpPr>
            <p:cNvPr id="14" name="Freeform: Shape 13">
              <a:extLst>
                <a:ext uri="{FF2B5EF4-FFF2-40B4-BE49-F238E27FC236}">
                  <a16:creationId xmlns:a16="http://schemas.microsoft.com/office/drawing/2014/main" id="{D33BE172-A60F-4421-A414-FB93A6D1D774}"/>
                </a:ext>
              </a:extLst>
            </p:cNvPr>
            <p:cNvSpPr/>
            <p:nvPr/>
          </p:nvSpPr>
          <p:spPr>
            <a:xfrm>
              <a:off x="3760185" y="5066723"/>
              <a:ext cx="4361939" cy="904546"/>
            </a:xfrm>
            <a:custGeom>
              <a:avLst/>
              <a:gdLst>
                <a:gd name="connsiteX0" fmla="*/ 0 w 2885378"/>
                <a:gd name="connsiteY0" fmla="*/ 0 h 1059833"/>
                <a:gd name="connsiteX1" fmla="*/ 2885378 w 2885378"/>
                <a:gd name="connsiteY1" fmla="*/ 0 h 1059833"/>
                <a:gd name="connsiteX2" fmla="*/ 2885378 w 2885378"/>
                <a:gd name="connsiteY2" fmla="*/ 1059833 h 1059833"/>
                <a:gd name="connsiteX3" fmla="*/ 0 w 2885378"/>
                <a:gd name="connsiteY3" fmla="*/ 1059833 h 1059833"/>
                <a:gd name="connsiteX4" fmla="*/ 0 w 2885378"/>
                <a:gd name="connsiteY4" fmla="*/ 0 h 105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378" h="1059833">
                  <a:moveTo>
                    <a:pt x="0" y="0"/>
                  </a:moveTo>
                  <a:lnTo>
                    <a:pt x="2885378" y="0"/>
                  </a:lnTo>
                  <a:lnTo>
                    <a:pt x="2885378" y="1059833"/>
                  </a:lnTo>
                  <a:lnTo>
                    <a:pt x="0" y="1059833"/>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US" dirty="0">
                  <a:solidFill>
                    <a:schemeClr val="bg1"/>
                  </a:solidFill>
                </a:rPr>
                <a:t>t</a:t>
              </a:r>
              <a:r>
                <a:rPr lang="en-US" b="0" kern="1200" dirty="0">
                  <a:solidFill>
                    <a:schemeClr val="bg1"/>
                  </a:solidFill>
                </a:rPr>
                <a:t>o talk to them about what they want and need from you and sport</a:t>
              </a:r>
              <a:endParaRPr lang="en-GB" kern="1200" dirty="0">
                <a:solidFill>
                  <a:schemeClr val="bg1"/>
                </a:solidFill>
              </a:endParaRPr>
            </a:p>
          </p:txBody>
        </p:sp>
        <p:sp>
          <p:nvSpPr>
            <p:cNvPr id="16" name="Freeform: Shape 15">
              <a:extLst>
                <a:ext uri="{FF2B5EF4-FFF2-40B4-BE49-F238E27FC236}">
                  <a16:creationId xmlns:a16="http://schemas.microsoft.com/office/drawing/2014/main" id="{864E236B-B4FB-45B9-8000-5FBC78A5CC78}"/>
                </a:ext>
              </a:extLst>
            </p:cNvPr>
            <p:cNvSpPr/>
            <p:nvPr/>
          </p:nvSpPr>
          <p:spPr>
            <a:xfrm>
              <a:off x="1412212" y="2289341"/>
              <a:ext cx="3618915" cy="887018"/>
            </a:xfrm>
            <a:custGeom>
              <a:avLst/>
              <a:gdLst>
                <a:gd name="connsiteX0" fmla="*/ 0 w 2123189"/>
                <a:gd name="connsiteY0" fmla="*/ 0 h 779297"/>
                <a:gd name="connsiteX1" fmla="*/ 2123189 w 2123189"/>
                <a:gd name="connsiteY1" fmla="*/ 0 h 779297"/>
                <a:gd name="connsiteX2" fmla="*/ 2123189 w 2123189"/>
                <a:gd name="connsiteY2" fmla="*/ 779297 h 779297"/>
                <a:gd name="connsiteX3" fmla="*/ 0 w 2123189"/>
                <a:gd name="connsiteY3" fmla="*/ 779297 h 779297"/>
                <a:gd name="connsiteX4" fmla="*/ 0 w 2123189"/>
                <a:gd name="connsiteY4" fmla="*/ 0 h 77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189" h="779297">
                  <a:moveTo>
                    <a:pt x="0" y="0"/>
                  </a:moveTo>
                  <a:lnTo>
                    <a:pt x="2123189" y="0"/>
                  </a:lnTo>
                  <a:lnTo>
                    <a:pt x="2123189" y="779297"/>
                  </a:lnTo>
                  <a:lnTo>
                    <a:pt x="0" y="779297"/>
                  </a:lnTo>
                  <a:lnTo>
                    <a:pt x="0" y="0"/>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8255" rIns="72000" bIns="8255" numCol="1" spcCol="1270" anchor="ctr" anchorCtr="0">
              <a:noAutofit/>
            </a:bodyPr>
            <a:lstStyle/>
            <a:p>
              <a:pPr marL="0" lvl="0" indent="0" algn="ctr" defTabSz="577850">
                <a:lnSpc>
                  <a:spcPct val="90000"/>
                </a:lnSpc>
                <a:spcBef>
                  <a:spcPct val="0"/>
                </a:spcBef>
                <a:spcAft>
                  <a:spcPct val="35000"/>
                </a:spcAft>
                <a:buNone/>
              </a:pPr>
              <a:r>
                <a:rPr lang="en-GB" dirty="0">
                  <a:solidFill>
                    <a:schemeClr val="bg1"/>
                  </a:solidFill>
                </a:rPr>
                <a:t>l</a:t>
              </a:r>
              <a:r>
                <a:rPr lang="en-GB" b="0" kern="1200" dirty="0">
                  <a:solidFill>
                    <a:schemeClr val="bg1"/>
                  </a:solidFill>
                </a:rPr>
                <a:t>earn about their sport from other coaches, parents/carers, and online</a:t>
              </a:r>
            </a:p>
          </p:txBody>
        </p:sp>
      </p:grpSp>
      <p:cxnSp>
        <p:nvCxnSpPr>
          <p:cNvPr id="21" name="Straight Connector 20">
            <a:extLst>
              <a:ext uri="{FF2B5EF4-FFF2-40B4-BE49-F238E27FC236}">
                <a16:creationId xmlns:a16="http://schemas.microsoft.com/office/drawing/2014/main" id="{21A24608-6D85-43DC-9818-B779E7A5122F}"/>
              </a:ext>
            </a:extLst>
          </p:cNvPr>
          <p:cNvCxnSpPr>
            <a:cxnSpLocks/>
            <a:endCxn id="16" idx="2"/>
          </p:cNvCxnSpPr>
          <p:nvPr/>
        </p:nvCxnSpPr>
        <p:spPr>
          <a:xfrm flipH="1" flipV="1">
            <a:off x="5295020" y="3176359"/>
            <a:ext cx="135962" cy="4632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8648EC-2973-4A77-A5E3-3434AD967FEF}"/>
              </a:ext>
            </a:extLst>
          </p:cNvPr>
          <p:cNvCxnSpPr>
            <a:cxnSpLocks/>
            <a:stCxn id="6" idx="0"/>
          </p:cNvCxnSpPr>
          <p:nvPr/>
        </p:nvCxnSpPr>
        <p:spPr>
          <a:xfrm flipH="1">
            <a:off x="4951941" y="3821886"/>
            <a:ext cx="25573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8C4F0E-DC76-44A1-B99D-87B1DFF44B7D}"/>
              </a:ext>
            </a:extLst>
          </p:cNvPr>
          <p:cNvCxnSpPr>
            <a:cxnSpLocks/>
            <a:stCxn id="6" idx="3"/>
          </p:cNvCxnSpPr>
          <p:nvPr/>
        </p:nvCxnSpPr>
        <p:spPr>
          <a:xfrm>
            <a:off x="6287813" y="4870980"/>
            <a:ext cx="0" cy="2234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48BE0C-2738-4BD8-9CDE-783267DA555A}"/>
              </a:ext>
            </a:extLst>
          </p:cNvPr>
          <p:cNvCxnSpPr>
            <a:cxnSpLocks/>
            <a:stCxn id="6" idx="2"/>
          </p:cNvCxnSpPr>
          <p:nvPr/>
        </p:nvCxnSpPr>
        <p:spPr>
          <a:xfrm flipV="1">
            <a:off x="7367955" y="3815959"/>
            <a:ext cx="312215" cy="592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3404AA-0497-402C-9008-FBA8A877E1E7}"/>
              </a:ext>
            </a:extLst>
          </p:cNvPr>
          <p:cNvCxnSpPr>
            <a:cxnSpLocks/>
            <a:stCxn id="10" idx="3"/>
          </p:cNvCxnSpPr>
          <p:nvPr/>
        </p:nvCxnSpPr>
        <p:spPr>
          <a:xfrm flipH="1">
            <a:off x="6927273" y="2889352"/>
            <a:ext cx="96981" cy="1170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2215E5F-D804-4F8B-B674-FB509752F1A8}"/>
              </a:ext>
            </a:extLst>
          </p:cNvPr>
          <p:cNvSpPr txBox="1"/>
          <p:nvPr/>
        </p:nvSpPr>
        <p:spPr>
          <a:xfrm>
            <a:off x="900925" y="5500401"/>
            <a:ext cx="2756675" cy="507831"/>
          </a:xfrm>
          <a:prstGeom prst="rect">
            <a:avLst/>
          </a:prstGeom>
          <a:noFill/>
        </p:spPr>
        <p:txBody>
          <a:bodyPr wrap="square" rtlCol="0">
            <a:spAutoFit/>
          </a:bodyPr>
          <a:lstStyle/>
          <a:p>
            <a:r>
              <a:rPr lang="en-US" sz="900" dirty="0">
                <a:solidFill>
                  <a:schemeClr val="tx2"/>
                </a:solidFill>
              </a:rPr>
              <a:t>Knight et al., 2010; 2011; Knight &amp; Holt, 2014 ; </a:t>
            </a:r>
            <a:r>
              <a:rPr lang="en-US" sz="900" dirty="0" err="1">
                <a:solidFill>
                  <a:schemeClr val="tx2"/>
                </a:solidFill>
              </a:rPr>
              <a:t>Furusa</a:t>
            </a:r>
            <a:r>
              <a:rPr lang="en-US" sz="900" dirty="0">
                <a:solidFill>
                  <a:schemeClr val="tx2"/>
                </a:solidFill>
              </a:rPr>
              <a:t>, Knight &amp; Hill, 2018</a:t>
            </a:r>
          </a:p>
          <a:p>
            <a:r>
              <a:rPr lang="en-US" sz="900" dirty="0">
                <a:solidFill>
                  <a:schemeClr val="tx2"/>
                </a:solidFill>
              </a:rPr>
              <a:t>links at end of presentation </a:t>
            </a:r>
          </a:p>
        </p:txBody>
      </p:sp>
    </p:spTree>
    <p:extLst>
      <p:ext uri="{BB962C8B-B14F-4D97-AF65-F5344CB8AC3E}">
        <p14:creationId xmlns:p14="http://schemas.microsoft.com/office/powerpoint/2010/main" val="114389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93737-3895-44B9-ADEC-D6DBE26450D0}"/>
              </a:ext>
            </a:extLst>
          </p:cNvPr>
          <p:cNvSpPr>
            <a:spLocks noGrp="1"/>
          </p:cNvSpPr>
          <p:nvPr>
            <p:ph type="title"/>
          </p:nvPr>
        </p:nvSpPr>
        <p:spPr>
          <a:xfrm>
            <a:off x="655199" y="457200"/>
            <a:ext cx="8032112" cy="642938"/>
          </a:xfrm>
        </p:spPr>
        <p:txBody>
          <a:bodyPr/>
          <a:lstStyle/>
          <a:p>
            <a:r>
              <a:rPr lang="en-GB" sz="4400" dirty="0"/>
              <a:t>Aims</a:t>
            </a:r>
          </a:p>
        </p:txBody>
      </p:sp>
      <p:pic>
        <p:nvPicPr>
          <p:cNvPr id="10" name="Picture Placeholder 9">
            <a:extLst>
              <a:ext uri="{FF2B5EF4-FFF2-40B4-BE49-F238E27FC236}">
                <a16:creationId xmlns:a16="http://schemas.microsoft.com/office/drawing/2014/main" id="{BDC3916C-7465-4C48-8E40-A295854C481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6378" t="16343" r="10035"/>
          <a:stretch/>
        </p:blipFill>
        <p:spPr>
          <a:xfrm rot="168231">
            <a:off x="7070084" y="2353206"/>
            <a:ext cx="4410075" cy="3869910"/>
          </a:xfrm>
          <a:ln>
            <a:solidFill>
              <a:schemeClr val="bg1"/>
            </a:solidFill>
          </a:ln>
        </p:spPr>
      </p:pic>
      <p:sp>
        <p:nvSpPr>
          <p:cNvPr id="5" name="Content Placeholder 4">
            <a:extLst>
              <a:ext uri="{FF2B5EF4-FFF2-40B4-BE49-F238E27FC236}">
                <a16:creationId xmlns:a16="http://schemas.microsoft.com/office/drawing/2014/main" id="{705C7A29-E6A0-494C-AC59-DB9F6E3A45A3}"/>
              </a:ext>
            </a:extLst>
          </p:cNvPr>
          <p:cNvSpPr>
            <a:spLocks noGrp="1"/>
          </p:cNvSpPr>
          <p:nvPr>
            <p:ph type="body" sz="half" idx="2"/>
          </p:nvPr>
        </p:nvSpPr>
        <p:spPr/>
        <p:txBody>
          <a:bodyPr/>
          <a:lstStyle/>
          <a:p>
            <a:pPr marL="0" indent="0">
              <a:lnSpc>
                <a:spcPct val="100000"/>
              </a:lnSpc>
              <a:spcBef>
                <a:spcPts val="1200"/>
              </a:spcBef>
              <a:buNone/>
            </a:pPr>
            <a:r>
              <a:rPr lang="en-GB" sz="2000" b="1" dirty="0">
                <a:latin typeface="+mj-lt"/>
              </a:rPr>
              <a:t>Today we will: </a:t>
            </a:r>
            <a:endParaRPr lang="en-GB" sz="2000" dirty="0"/>
          </a:p>
          <a:p>
            <a:pPr marL="342900" indent="-342900">
              <a:lnSpc>
                <a:spcPct val="100000"/>
              </a:lnSpc>
              <a:spcBef>
                <a:spcPts val="1200"/>
              </a:spcBef>
              <a:buBlip>
                <a:blip r:embed="rId4"/>
              </a:buBlip>
            </a:pPr>
            <a:r>
              <a:rPr lang="en-GB" sz="2000" dirty="0"/>
              <a:t>look at the benefits of being involved in your child’s sport</a:t>
            </a:r>
          </a:p>
          <a:p>
            <a:pPr marL="342900" indent="-342900">
              <a:lnSpc>
                <a:spcPct val="100000"/>
              </a:lnSpc>
              <a:spcBef>
                <a:spcPts val="1200"/>
              </a:spcBef>
              <a:buBlip>
                <a:blip r:embed="rId4"/>
              </a:buBlip>
            </a:pPr>
            <a:r>
              <a:rPr lang="en-GB" sz="2000" dirty="0"/>
              <a:t>find out how you can be positively involved in your child’s sport</a:t>
            </a:r>
          </a:p>
          <a:p>
            <a:pPr marL="342900" indent="-342900">
              <a:lnSpc>
                <a:spcPct val="100000"/>
              </a:lnSpc>
              <a:spcBef>
                <a:spcPts val="1200"/>
              </a:spcBef>
              <a:buBlip>
                <a:blip r:embed="rId4"/>
              </a:buBlip>
            </a:pPr>
            <a:r>
              <a:rPr lang="en-GB" sz="2000" dirty="0"/>
              <a:t>share strategies to help you support your child</a:t>
            </a:r>
          </a:p>
          <a:p>
            <a:pPr marL="342900" indent="-342900">
              <a:lnSpc>
                <a:spcPct val="100000"/>
              </a:lnSpc>
              <a:spcBef>
                <a:spcPts val="1200"/>
              </a:spcBef>
              <a:buBlip>
                <a:blip r:embed="rId4"/>
              </a:buBlip>
            </a:pPr>
            <a:r>
              <a:rPr lang="en-GB" sz="2000" dirty="0"/>
              <a:t>help you to understand your key role in keeping all children safe in sport.</a:t>
            </a:r>
          </a:p>
          <a:p>
            <a:endParaRPr lang="en-GB" dirty="0"/>
          </a:p>
        </p:txBody>
      </p:sp>
    </p:spTree>
    <p:extLst>
      <p:ext uri="{BB962C8B-B14F-4D97-AF65-F5344CB8AC3E}">
        <p14:creationId xmlns:p14="http://schemas.microsoft.com/office/powerpoint/2010/main" val="344249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AF376A-2A45-4FC0-A6F4-A0B263F7BD4A}"/>
              </a:ext>
            </a:extLst>
          </p:cNvPr>
          <p:cNvSpPr txBox="1"/>
          <p:nvPr/>
        </p:nvSpPr>
        <p:spPr>
          <a:xfrm>
            <a:off x="1260765" y="1701553"/>
            <a:ext cx="5638800" cy="3785652"/>
          </a:xfrm>
          <a:prstGeom prst="rect">
            <a:avLst/>
          </a:prstGeom>
          <a:noFill/>
        </p:spPr>
        <p:txBody>
          <a:bodyPr wrap="square" rtlCol="0">
            <a:spAutoFit/>
          </a:bodyPr>
          <a:lstStyle/>
          <a:p>
            <a:r>
              <a:rPr lang="en-GB" altLang="en-US" sz="4800" b="1" dirty="0">
                <a:solidFill>
                  <a:schemeClr val="bg1"/>
                </a:solidFill>
                <a:latin typeface="+mj-lt"/>
              </a:rPr>
              <a:t>We just want to have fun, learn new skills and make new friends...</a:t>
            </a:r>
            <a:endParaRPr lang="en-GB" sz="4000" b="1" dirty="0">
              <a:latin typeface="+mj-lt"/>
            </a:endParaRPr>
          </a:p>
        </p:txBody>
      </p:sp>
      <p:pic>
        <p:nvPicPr>
          <p:cNvPr id="5" name="Picture 4" descr="A white and green quote&#10;&#10;Description automatically generated">
            <a:extLst>
              <a:ext uri="{FF2B5EF4-FFF2-40B4-BE49-F238E27FC236}">
                <a16:creationId xmlns:a16="http://schemas.microsoft.com/office/drawing/2014/main" id="{ADC123CF-2E6E-431D-988E-56212854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4991">
            <a:off x="277567" y="1298723"/>
            <a:ext cx="1283211" cy="1091186"/>
          </a:xfrm>
          <a:prstGeom prst="rect">
            <a:avLst/>
          </a:prstGeom>
        </p:spPr>
      </p:pic>
      <p:pic>
        <p:nvPicPr>
          <p:cNvPr id="6" name="Picture 5" descr="A white and green quote&#10;&#10;Description automatically generated">
            <a:extLst>
              <a:ext uri="{FF2B5EF4-FFF2-40B4-BE49-F238E27FC236}">
                <a16:creationId xmlns:a16="http://schemas.microsoft.com/office/drawing/2014/main" id="{DD553FD4-4092-43C1-B423-5A9AF0876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56453">
            <a:off x="4295386" y="4610854"/>
            <a:ext cx="1283211" cy="1091186"/>
          </a:xfrm>
          <a:prstGeom prst="rect">
            <a:avLst/>
          </a:prstGeom>
        </p:spPr>
      </p:pic>
      <p:pic>
        <p:nvPicPr>
          <p:cNvPr id="4" name="Picture 3" descr="A white megaphone on a black background&#10;&#10;Description automatically generated">
            <a:extLst>
              <a:ext uri="{FF2B5EF4-FFF2-40B4-BE49-F238E27FC236}">
                <a16:creationId xmlns:a16="http://schemas.microsoft.com/office/drawing/2014/main" id="{6CAF8D03-B25A-4ED3-8DCB-582A2BC7B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460" y="2899448"/>
            <a:ext cx="3477775" cy="2587757"/>
          </a:xfrm>
          <a:prstGeom prst="rect">
            <a:avLst/>
          </a:prstGeom>
        </p:spPr>
      </p:pic>
    </p:spTree>
    <p:extLst>
      <p:ext uri="{BB962C8B-B14F-4D97-AF65-F5344CB8AC3E}">
        <p14:creationId xmlns:p14="http://schemas.microsoft.com/office/powerpoint/2010/main" val="122759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4ACB-B1CE-4C2D-BC6A-2121CF1831C9}"/>
              </a:ext>
            </a:extLst>
          </p:cNvPr>
          <p:cNvSpPr>
            <a:spLocks noGrp="1"/>
          </p:cNvSpPr>
          <p:nvPr>
            <p:ph type="ctrTitle"/>
          </p:nvPr>
        </p:nvSpPr>
        <p:spPr>
          <a:xfrm>
            <a:off x="1524000" y="3045350"/>
            <a:ext cx="9144000" cy="2387600"/>
          </a:xfrm>
        </p:spPr>
        <p:txBody>
          <a:bodyPr/>
          <a:lstStyle/>
          <a:p>
            <a:r>
              <a:rPr lang="en-GB" dirty="0"/>
              <a:t>Making the most of getting involved</a:t>
            </a:r>
          </a:p>
        </p:txBody>
      </p:sp>
      <p:pic>
        <p:nvPicPr>
          <p:cNvPr id="5" name="Picture Placeholder 4">
            <a:extLst>
              <a:ext uri="{FF2B5EF4-FFF2-40B4-BE49-F238E27FC236}">
                <a16:creationId xmlns:a16="http://schemas.microsoft.com/office/drawing/2014/main" id="{7E322CD2-5C69-4318-A826-7381A4F181F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689" b="27689"/>
          <a:stretch/>
        </p:blipFill>
        <p:spPr>
          <a:xfrm>
            <a:off x="651640" y="557048"/>
            <a:ext cx="6326675" cy="1801141"/>
          </a:xfrm>
        </p:spPr>
      </p:pic>
    </p:spTree>
    <p:extLst>
      <p:ext uri="{BB962C8B-B14F-4D97-AF65-F5344CB8AC3E}">
        <p14:creationId xmlns:p14="http://schemas.microsoft.com/office/powerpoint/2010/main" val="101899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91BF60-1D17-4D32-9DDE-44BE56218635}"/>
              </a:ext>
            </a:extLst>
          </p:cNvPr>
          <p:cNvSpPr>
            <a:spLocks noGrp="1"/>
          </p:cNvSpPr>
          <p:nvPr>
            <p:ph idx="1"/>
          </p:nvPr>
        </p:nvSpPr>
        <p:spPr/>
        <p:txBody>
          <a:bodyPr/>
          <a:lstStyle/>
          <a:p>
            <a:pPr>
              <a:lnSpc>
                <a:spcPct val="100000"/>
              </a:lnSpc>
              <a:spcBef>
                <a:spcPts val="1200"/>
              </a:spcBef>
            </a:pPr>
            <a:r>
              <a:rPr lang="en-GB" sz="2400" dirty="0"/>
              <a:t>talk to your child about their goals and how they’d like you to be involved. Think about: </a:t>
            </a:r>
          </a:p>
          <a:p>
            <a:pPr lvl="1">
              <a:lnSpc>
                <a:spcPct val="100000"/>
              </a:lnSpc>
              <a:spcBef>
                <a:spcPts val="1200"/>
              </a:spcBef>
            </a:pPr>
            <a:r>
              <a:rPr lang="en-GB" sz="2000" dirty="0"/>
              <a:t>What does your child want to get from sport? </a:t>
            </a:r>
          </a:p>
          <a:p>
            <a:pPr lvl="1">
              <a:lnSpc>
                <a:spcPct val="100000"/>
              </a:lnSpc>
              <a:spcBef>
                <a:spcPts val="1200"/>
              </a:spcBef>
            </a:pPr>
            <a:r>
              <a:rPr lang="en-GB" sz="2000" dirty="0"/>
              <a:t>What are they striving for?</a:t>
            </a:r>
          </a:p>
          <a:p>
            <a:pPr lvl="1">
              <a:lnSpc>
                <a:spcPct val="100000"/>
              </a:lnSpc>
              <a:spcBef>
                <a:spcPts val="1200"/>
              </a:spcBef>
            </a:pPr>
            <a:r>
              <a:rPr lang="en-GB" sz="2000" dirty="0"/>
              <a:t>How do they want you to help at competitions, training, and home? </a:t>
            </a:r>
          </a:p>
          <a:p>
            <a:pPr>
              <a:lnSpc>
                <a:spcPct val="100000"/>
              </a:lnSpc>
              <a:spcBef>
                <a:spcPts val="1200"/>
              </a:spcBef>
            </a:pPr>
            <a:r>
              <a:rPr lang="en-GB" sz="2400" dirty="0"/>
              <a:t>customise your involvement to what your child needs</a:t>
            </a:r>
          </a:p>
          <a:p>
            <a:pPr>
              <a:lnSpc>
                <a:spcPct val="100000"/>
              </a:lnSpc>
              <a:spcBef>
                <a:spcPts val="1200"/>
              </a:spcBef>
            </a:pPr>
            <a:r>
              <a:rPr lang="en-GB" sz="2400" dirty="0"/>
              <a:t>recognise that goals might change over time, so regularly check in to make sure you can adjust your involvement if necessary. </a:t>
            </a:r>
          </a:p>
        </p:txBody>
      </p:sp>
      <p:sp>
        <p:nvSpPr>
          <p:cNvPr id="4" name="Title 3">
            <a:extLst>
              <a:ext uri="{FF2B5EF4-FFF2-40B4-BE49-F238E27FC236}">
                <a16:creationId xmlns:a16="http://schemas.microsoft.com/office/drawing/2014/main" id="{781D653F-8792-4E19-B473-6E62D936ACEA}"/>
              </a:ext>
            </a:extLst>
          </p:cNvPr>
          <p:cNvSpPr>
            <a:spLocks noGrp="1"/>
          </p:cNvSpPr>
          <p:nvPr>
            <p:ph type="title"/>
          </p:nvPr>
        </p:nvSpPr>
        <p:spPr/>
        <p:txBody>
          <a:bodyPr/>
          <a:lstStyle/>
          <a:p>
            <a:r>
              <a:rPr lang="en-GB" sz="3600" dirty="0"/>
              <a:t>Share and communicate with your child about their goals</a:t>
            </a:r>
          </a:p>
        </p:txBody>
      </p:sp>
    </p:spTree>
    <p:extLst>
      <p:ext uri="{BB962C8B-B14F-4D97-AF65-F5344CB8AC3E}">
        <p14:creationId xmlns:p14="http://schemas.microsoft.com/office/powerpoint/2010/main" val="3887075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91BF60-1D17-4D32-9DDE-44BE56218635}"/>
              </a:ext>
            </a:extLst>
          </p:cNvPr>
          <p:cNvSpPr>
            <a:spLocks noGrp="1"/>
          </p:cNvSpPr>
          <p:nvPr>
            <p:ph idx="1"/>
          </p:nvPr>
        </p:nvSpPr>
        <p:spPr/>
        <p:txBody>
          <a:bodyPr/>
          <a:lstStyle/>
          <a:p>
            <a:pPr>
              <a:lnSpc>
                <a:spcPct val="100000"/>
              </a:lnSpc>
              <a:spcBef>
                <a:spcPts val="1200"/>
              </a:spcBef>
            </a:pPr>
            <a:r>
              <a:rPr lang="en-GB" sz="2400" dirty="0"/>
              <a:t>learn about your child’s sport so you can understand more about your child’s experience</a:t>
            </a:r>
          </a:p>
          <a:p>
            <a:pPr>
              <a:lnSpc>
                <a:spcPct val="100000"/>
              </a:lnSpc>
              <a:spcBef>
                <a:spcPts val="1200"/>
              </a:spcBef>
            </a:pPr>
            <a:r>
              <a:rPr lang="en-GB" sz="2400" dirty="0"/>
              <a:t>develop a good relationship and regular communication with your child’s coach to help understand your child’s sport and work together</a:t>
            </a:r>
          </a:p>
          <a:p>
            <a:pPr>
              <a:lnSpc>
                <a:spcPct val="100000"/>
              </a:lnSpc>
              <a:spcBef>
                <a:spcPts val="1200"/>
              </a:spcBef>
            </a:pPr>
            <a:r>
              <a:rPr lang="en-GB" sz="2400" dirty="0"/>
              <a:t>keep sport in perspective – it’s likely to be an important part of your child’s life, but it is only one part</a:t>
            </a:r>
          </a:p>
          <a:p>
            <a:pPr>
              <a:lnSpc>
                <a:spcPct val="100000"/>
              </a:lnSpc>
              <a:spcBef>
                <a:spcPts val="1200"/>
              </a:spcBef>
            </a:pPr>
            <a:r>
              <a:rPr lang="en-GB" sz="2400" dirty="0"/>
              <a:t>develop a support network with other parents or carers, coaches and loved ones to help handle the practical and emotional elements involved in having a child within sport.</a:t>
            </a:r>
          </a:p>
        </p:txBody>
      </p:sp>
      <p:sp>
        <p:nvSpPr>
          <p:cNvPr id="4" name="Title 3">
            <a:extLst>
              <a:ext uri="{FF2B5EF4-FFF2-40B4-BE49-F238E27FC236}">
                <a16:creationId xmlns:a16="http://schemas.microsoft.com/office/drawing/2014/main" id="{781D653F-8792-4E19-B473-6E62D936ACEA}"/>
              </a:ext>
            </a:extLst>
          </p:cNvPr>
          <p:cNvSpPr>
            <a:spLocks noGrp="1"/>
          </p:cNvSpPr>
          <p:nvPr>
            <p:ph type="title"/>
          </p:nvPr>
        </p:nvSpPr>
        <p:spPr/>
        <p:txBody>
          <a:bodyPr/>
          <a:lstStyle/>
          <a:p>
            <a:r>
              <a:rPr lang="en-GB" sz="3600" dirty="0"/>
              <a:t>Let them know it’s safe to share things with you</a:t>
            </a:r>
          </a:p>
        </p:txBody>
      </p:sp>
    </p:spTree>
    <p:extLst>
      <p:ext uri="{BB962C8B-B14F-4D97-AF65-F5344CB8AC3E}">
        <p14:creationId xmlns:p14="http://schemas.microsoft.com/office/powerpoint/2010/main" val="1704130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91BF60-1D17-4D32-9DDE-44BE56218635}"/>
              </a:ext>
            </a:extLst>
          </p:cNvPr>
          <p:cNvSpPr>
            <a:spLocks noGrp="1"/>
          </p:cNvSpPr>
          <p:nvPr>
            <p:ph idx="1"/>
          </p:nvPr>
        </p:nvSpPr>
        <p:spPr/>
        <p:txBody>
          <a:bodyPr/>
          <a:lstStyle/>
          <a:p>
            <a:pPr>
              <a:lnSpc>
                <a:spcPct val="100000"/>
              </a:lnSpc>
              <a:spcBef>
                <a:spcPts val="1200"/>
              </a:spcBef>
              <a:spcAft>
                <a:spcPts val="600"/>
              </a:spcAft>
            </a:pPr>
            <a:r>
              <a:rPr lang="en-GB" sz="2400" dirty="0"/>
              <a:t>help your child develop the skills to be able to cope with the ups and downs of sport. Children should be independent thinkers, be accountable for their actions and recognise mistakes</a:t>
            </a:r>
          </a:p>
          <a:p>
            <a:pPr>
              <a:lnSpc>
                <a:spcPct val="100000"/>
              </a:lnSpc>
              <a:spcBef>
                <a:spcPts val="1200"/>
              </a:spcBef>
              <a:spcAft>
                <a:spcPts val="600"/>
              </a:spcAft>
            </a:pPr>
            <a:r>
              <a:rPr lang="en-GB" sz="2400" dirty="0"/>
              <a:t>talk to your child about what they want from you before, during, and after competitions, as well as during training. Some may need a pep-talk before the game, whereas others may want to be left alone. </a:t>
            </a:r>
          </a:p>
        </p:txBody>
      </p:sp>
      <p:sp>
        <p:nvSpPr>
          <p:cNvPr id="4" name="Title 3">
            <a:extLst>
              <a:ext uri="{FF2B5EF4-FFF2-40B4-BE49-F238E27FC236}">
                <a16:creationId xmlns:a16="http://schemas.microsoft.com/office/drawing/2014/main" id="{781D653F-8792-4E19-B473-6E62D936ACEA}"/>
              </a:ext>
            </a:extLst>
          </p:cNvPr>
          <p:cNvSpPr>
            <a:spLocks noGrp="1"/>
          </p:cNvSpPr>
          <p:nvPr>
            <p:ph type="title"/>
          </p:nvPr>
        </p:nvSpPr>
        <p:spPr/>
        <p:txBody>
          <a:bodyPr/>
          <a:lstStyle/>
          <a:p>
            <a:r>
              <a:rPr lang="en-GB" sz="3600" dirty="0"/>
              <a:t>Make your approach to supporting your child unique</a:t>
            </a:r>
          </a:p>
        </p:txBody>
      </p:sp>
    </p:spTree>
    <p:extLst>
      <p:ext uri="{BB962C8B-B14F-4D97-AF65-F5344CB8AC3E}">
        <p14:creationId xmlns:p14="http://schemas.microsoft.com/office/powerpoint/2010/main" val="219031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D653F-8792-4E19-B473-6E62D936ACEA}"/>
              </a:ext>
            </a:extLst>
          </p:cNvPr>
          <p:cNvSpPr>
            <a:spLocks noGrp="1"/>
          </p:cNvSpPr>
          <p:nvPr>
            <p:ph type="title"/>
          </p:nvPr>
        </p:nvSpPr>
        <p:spPr/>
        <p:txBody>
          <a:bodyPr/>
          <a:lstStyle/>
          <a:p>
            <a:r>
              <a:rPr lang="en-GB" sz="3600" dirty="0"/>
              <a:t>Get creative with how you give feedback or support</a:t>
            </a:r>
          </a:p>
        </p:txBody>
      </p:sp>
      <p:graphicFrame>
        <p:nvGraphicFramePr>
          <p:cNvPr id="2" name="Table 2">
            <a:extLst>
              <a:ext uri="{FF2B5EF4-FFF2-40B4-BE49-F238E27FC236}">
                <a16:creationId xmlns:a16="http://schemas.microsoft.com/office/drawing/2014/main" id="{574B1046-C1BE-4DDA-B66B-49E9B7B70E61}"/>
              </a:ext>
            </a:extLst>
          </p:cNvPr>
          <p:cNvGraphicFramePr>
            <a:graphicFrameLocks noGrp="1"/>
          </p:cNvGraphicFramePr>
          <p:nvPr>
            <p:extLst>
              <p:ext uri="{D42A27DB-BD31-4B8C-83A1-F6EECF244321}">
                <p14:modId xmlns:p14="http://schemas.microsoft.com/office/powerpoint/2010/main" val="3822634323"/>
              </p:ext>
            </p:extLst>
          </p:nvPr>
        </p:nvGraphicFramePr>
        <p:xfrm>
          <a:off x="858983" y="1967345"/>
          <a:ext cx="10474036" cy="4170159"/>
        </p:xfrm>
        <a:graphic>
          <a:graphicData uri="http://schemas.openxmlformats.org/drawingml/2006/table">
            <a:tbl>
              <a:tblPr firstRow="1" bandRow="1">
                <a:tableStyleId>{5C22544A-7EE6-4342-B048-85BDC9FD1C3A}</a:tableStyleId>
              </a:tblPr>
              <a:tblGrid>
                <a:gridCol w="1260762">
                  <a:extLst>
                    <a:ext uri="{9D8B030D-6E8A-4147-A177-3AD203B41FA5}">
                      <a16:colId xmlns:a16="http://schemas.microsoft.com/office/drawing/2014/main" val="947171198"/>
                    </a:ext>
                  </a:extLst>
                </a:gridCol>
                <a:gridCol w="9213274">
                  <a:extLst>
                    <a:ext uri="{9D8B030D-6E8A-4147-A177-3AD203B41FA5}">
                      <a16:colId xmlns:a16="http://schemas.microsoft.com/office/drawing/2014/main" val="2104326402"/>
                    </a:ext>
                  </a:extLst>
                </a:gridCol>
              </a:tblGrid>
              <a:tr h="1025237">
                <a:tc>
                  <a:txBody>
                    <a:bodyPr/>
                    <a:lstStyle/>
                    <a:p>
                      <a:pPr algn="l"/>
                      <a:r>
                        <a:rPr lang="en-GB" sz="2000" b="1" dirty="0">
                          <a:solidFill>
                            <a:schemeClr val="tx2"/>
                          </a:solidFill>
                          <a:latin typeface="+mn-lt"/>
                        </a:rPr>
                        <a:t>When: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0" dirty="0">
                          <a:solidFill>
                            <a:schemeClr val="tx1"/>
                          </a:solidFill>
                          <a:latin typeface="+mn-lt"/>
                        </a:rPr>
                        <a:t>allow yourself time to cool-down and let your child talk with the team and coach before giving feedback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062037"/>
                  </a:ext>
                </a:extLst>
              </a:tr>
              <a:tr h="1066800">
                <a:tc>
                  <a:txBody>
                    <a:bodyPr/>
                    <a:lstStyle/>
                    <a:p>
                      <a:pPr algn="l"/>
                      <a:r>
                        <a:rPr lang="en-GB" sz="2000" b="1" dirty="0">
                          <a:solidFill>
                            <a:schemeClr val="tx2"/>
                          </a:solidFill>
                          <a:latin typeface="+mn-lt"/>
                        </a:rPr>
                        <a:t>Where: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mn-lt"/>
                        </a:rPr>
                        <a:t>most children don’t like getting feedback in front of peers and would prefer a conversation in private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403880"/>
                  </a:ext>
                </a:extLst>
              </a:tr>
              <a:tr h="1357746">
                <a:tc>
                  <a:txBody>
                    <a:bodyPr/>
                    <a:lstStyle/>
                    <a:p>
                      <a:pPr algn="l"/>
                      <a:r>
                        <a:rPr lang="en-GB" sz="2000" b="1" dirty="0">
                          <a:solidFill>
                            <a:schemeClr val="tx2"/>
                          </a:solidFill>
                          <a:latin typeface="+mn-lt"/>
                        </a:rPr>
                        <a:t>What: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mn-lt"/>
                        </a:rPr>
                        <a:t>avoid focusing on the outcome of the game and instead focus on what your child can control, such as attitude, skill development and behaviour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901292"/>
                  </a:ext>
                </a:extLst>
              </a:tr>
              <a:tr h="720376">
                <a:tc>
                  <a:txBody>
                    <a:bodyPr/>
                    <a:lstStyle/>
                    <a:p>
                      <a:pPr algn="l"/>
                      <a:r>
                        <a:rPr lang="en-GB" sz="2000" b="1" dirty="0">
                          <a:solidFill>
                            <a:schemeClr val="tx2"/>
                          </a:solidFill>
                          <a:latin typeface="+mn-lt"/>
                        </a:rPr>
                        <a:t>How: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0" dirty="0">
                          <a:solidFill>
                            <a:schemeClr val="tx1"/>
                          </a:solidFill>
                          <a:latin typeface="+mn-lt"/>
                        </a:rPr>
                        <a:t>try to let your child let you know when they are ready to talk about it.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238158"/>
                  </a:ext>
                </a:extLst>
              </a:tr>
            </a:tbl>
          </a:graphicData>
        </a:graphic>
      </p:graphicFrame>
    </p:spTree>
    <p:extLst>
      <p:ext uri="{BB962C8B-B14F-4D97-AF65-F5344CB8AC3E}">
        <p14:creationId xmlns:p14="http://schemas.microsoft.com/office/powerpoint/2010/main" val="70509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29708A-0475-46B2-90E5-7C961F031824}"/>
              </a:ext>
            </a:extLst>
          </p:cNvPr>
          <p:cNvSpPr>
            <a:spLocks noGrp="1"/>
          </p:cNvSpPr>
          <p:nvPr>
            <p:ph idx="1"/>
          </p:nvPr>
        </p:nvSpPr>
        <p:spPr/>
        <p:txBody>
          <a:bodyPr/>
          <a:lstStyle/>
          <a:p>
            <a:pPr marL="0" indent="0">
              <a:buNone/>
            </a:pPr>
            <a:r>
              <a:rPr lang="en-GB" sz="2400" dirty="0"/>
              <a:t>Positive involvement is a two-way street. We as a club have a responsibility to:</a:t>
            </a:r>
          </a:p>
          <a:p>
            <a:r>
              <a:rPr lang="en-GB" sz="2000" dirty="0"/>
              <a:t>have a high level of knowledge and offer regular advice and information around topics within the sport</a:t>
            </a:r>
          </a:p>
          <a:p>
            <a:r>
              <a:rPr lang="en-GB" sz="2000" dirty="0"/>
              <a:t>focus on your child’s abilities and potential and regularly update you</a:t>
            </a:r>
          </a:p>
          <a:p>
            <a:r>
              <a:rPr lang="en-GB" sz="2000" dirty="0"/>
              <a:t>keep children learning and thriving in a safe, secure environment</a:t>
            </a:r>
          </a:p>
          <a:p>
            <a:r>
              <a:rPr lang="en-GB" sz="2000" dirty="0"/>
              <a:t>build supportive, understanding relationships between parents/carers and coaches, including making time to listen to concerns and offer advice </a:t>
            </a:r>
          </a:p>
          <a:p>
            <a:r>
              <a:rPr lang="en-GB" sz="2000" dirty="0"/>
              <a:t>make you feel welcome at every practice and every match</a:t>
            </a:r>
          </a:p>
          <a:p>
            <a:r>
              <a:rPr lang="en-GB" sz="2000" dirty="0"/>
              <a:t>support your child to achieve your joint goals in a positive way</a:t>
            </a:r>
          </a:p>
          <a:p>
            <a:r>
              <a:rPr lang="en-GB" sz="2000" dirty="0"/>
              <a:t>provide clear expectations around everyone’s behaviour.</a:t>
            </a:r>
          </a:p>
          <a:p>
            <a:endParaRPr lang="en-GB" dirty="0"/>
          </a:p>
        </p:txBody>
      </p:sp>
      <p:sp>
        <p:nvSpPr>
          <p:cNvPr id="3" name="Title 2">
            <a:extLst>
              <a:ext uri="{FF2B5EF4-FFF2-40B4-BE49-F238E27FC236}">
                <a16:creationId xmlns:a16="http://schemas.microsoft.com/office/drawing/2014/main" id="{CB7517FD-7AF9-4A6C-8BCA-BD8BA59F71F0}"/>
              </a:ext>
            </a:extLst>
          </p:cNvPr>
          <p:cNvSpPr>
            <a:spLocks noGrp="1"/>
          </p:cNvSpPr>
          <p:nvPr>
            <p:ph type="title"/>
          </p:nvPr>
        </p:nvSpPr>
        <p:spPr/>
        <p:txBody>
          <a:bodyPr/>
          <a:lstStyle/>
          <a:p>
            <a:r>
              <a:rPr lang="en-GB" dirty="0"/>
              <a:t>How can we help this happen?</a:t>
            </a:r>
          </a:p>
        </p:txBody>
      </p:sp>
    </p:spTree>
    <p:extLst>
      <p:ext uri="{BB962C8B-B14F-4D97-AF65-F5344CB8AC3E}">
        <p14:creationId xmlns:p14="http://schemas.microsoft.com/office/powerpoint/2010/main" val="134651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B7D09-2328-4086-B770-27DA9E1B85D9}"/>
              </a:ext>
            </a:extLst>
          </p:cNvPr>
          <p:cNvSpPr>
            <a:spLocks noGrp="1"/>
          </p:cNvSpPr>
          <p:nvPr>
            <p:ph type="ctrTitle"/>
          </p:nvPr>
        </p:nvSpPr>
        <p:spPr>
          <a:xfrm>
            <a:off x="1524000" y="2673931"/>
            <a:ext cx="9144000" cy="3119241"/>
          </a:xfrm>
        </p:spPr>
        <p:txBody>
          <a:bodyPr/>
          <a:lstStyle/>
          <a:p>
            <a:r>
              <a:rPr lang="en-GB" sz="4000" dirty="0"/>
              <a:t>The types of parental and carer involvement we want to have at our club to ensure all children have positive and safe experiences…</a:t>
            </a:r>
          </a:p>
        </p:txBody>
      </p:sp>
      <p:pic>
        <p:nvPicPr>
          <p:cNvPr id="7" name="Picture Placeholder 6">
            <a:extLst>
              <a:ext uri="{FF2B5EF4-FFF2-40B4-BE49-F238E27FC236}">
                <a16:creationId xmlns:a16="http://schemas.microsoft.com/office/drawing/2014/main" id="{28A3E019-F829-4383-98A0-A3D1E1B0D6B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42448" b="14870"/>
          <a:stretch/>
        </p:blipFill>
        <p:spPr>
          <a:xfrm>
            <a:off x="651640" y="557048"/>
            <a:ext cx="6326675" cy="1801141"/>
          </a:xfrm>
        </p:spPr>
      </p:pic>
    </p:spTree>
    <p:extLst>
      <p:ext uri="{BB962C8B-B14F-4D97-AF65-F5344CB8AC3E}">
        <p14:creationId xmlns:p14="http://schemas.microsoft.com/office/powerpoint/2010/main" val="374908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642281-DAA4-4765-AAC2-F7B1A299CE42}"/>
              </a:ext>
            </a:extLst>
          </p:cNvPr>
          <p:cNvSpPr>
            <a:spLocks noGrp="1"/>
          </p:cNvSpPr>
          <p:nvPr>
            <p:ph type="body" idx="1"/>
          </p:nvPr>
        </p:nvSpPr>
        <p:spPr>
          <a:xfrm>
            <a:off x="839788" y="1681163"/>
            <a:ext cx="5157787" cy="590982"/>
          </a:xfrm>
        </p:spPr>
        <p:txBody>
          <a:bodyPr/>
          <a:lstStyle/>
          <a:p>
            <a:r>
              <a:rPr lang="en-GB" dirty="0"/>
              <a:t>See</a:t>
            </a:r>
          </a:p>
        </p:txBody>
      </p:sp>
      <p:sp>
        <p:nvSpPr>
          <p:cNvPr id="6" name="Content Placeholder 5">
            <a:extLst>
              <a:ext uri="{FF2B5EF4-FFF2-40B4-BE49-F238E27FC236}">
                <a16:creationId xmlns:a16="http://schemas.microsoft.com/office/drawing/2014/main" id="{E1F14957-F6B0-4165-921A-87CFE1679BFA}"/>
              </a:ext>
            </a:extLst>
          </p:cNvPr>
          <p:cNvSpPr>
            <a:spLocks noGrp="1"/>
          </p:cNvSpPr>
          <p:nvPr>
            <p:ph sz="half" idx="2"/>
          </p:nvPr>
        </p:nvSpPr>
        <p:spPr/>
        <p:txBody>
          <a:bodyPr/>
          <a:lstStyle/>
          <a:p>
            <a:r>
              <a:rPr lang="en-US" sz="2000" dirty="0"/>
              <a:t>p</a:t>
            </a:r>
            <a:r>
              <a:rPr lang="en-US" sz="2000" dirty="0">
                <a:solidFill>
                  <a:schemeClr val="tx1"/>
                </a:solidFill>
              </a:rPr>
              <a:t>arents/</a:t>
            </a:r>
            <a:r>
              <a:rPr lang="en-US" sz="2000" dirty="0" err="1">
                <a:solidFill>
                  <a:schemeClr val="tx1"/>
                </a:solidFill>
              </a:rPr>
              <a:t>carers</a:t>
            </a:r>
            <a:r>
              <a:rPr lang="en-US" sz="2000" dirty="0">
                <a:solidFill>
                  <a:schemeClr val="tx1"/>
                </a:solidFill>
              </a:rPr>
              <a:t> helping out the coaches, club, other children, and each other</a:t>
            </a:r>
          </a:p>
          <a:p>
            <a:r>
              <a:rPr lang="en-US" sz="2000" dirty="0"/>
              <a:t>r</a:t>
            </a:r>
            <a:r>
              <a:rPr lang="en-US" sz="2000" dirty="0">
                <a:solidFill>
                  <a:schemeClr val="tx1"/>
                </a:solidFill>
              </a:rPr>
              <a:t>ealistic expectations, with a focus upon each child’s development</a:t>
            </a:r>
          </a:p>
          <a:p>
            <a:r>
              <a:rPr lang="en-US" sz="2000" dirty="0"/>
              <a:t>a</a:t>
            </a:r>
            <a:r>
              <a:rPr lang="en-US" sz="2000" dirty="0">
                <a:solidFill>
                  <a:schemeClr val="tx1"/>
                </a:solidFill>
              </a:rPr>
              <a:t> positive approach from everyone involved</a:t>
            </a:r>
          </a:p>
          <a:p>
            <a:r>
              <a:rPr lang="en-US" sz="2000" dirty="0"/>
              <a:t>s</a:t>
            </a:r>
            <a:r>
              <a:rPr lang="en-US" sz="2000" dirty="0">
                <a:solidFill>
                  <a:schemeClr val="tx1"/>
                </a:solidFill>
              </a:rPr>
              <a:t>upportive and encouraging cheering from the sidelines</a:t>
            </a:r>
          </a:p>
          <a:p>
            <a:r>
              <a:rPr lang="en-US" sz="2000" dirty="0"/>
              <a:t>k</a:t>
            </a:r>
            <a:r>
              <a:rPr lang="en-US" sz="2000" dirty="0">
                <a:solidFill>
                  <a:schemeClr val="tx1"/>
                </a:solidFill>
              </a:rPr>
              <a:t>nowledge of and following the rules and culture of the sport.</a:t>
            </a:r>
          </a:p>
          <a:p>
            <a:pPr marL="0" indent="0">
              <a:buNone/>
            </a:pPr>
            <a:endParaRPr lang="en-GB" dirty="0"/>
          </a:p>
        </p:txBody>
      </p:sp>
      <p:sp>
        <p:nvSpPr>
          <p:cNvPr id="7" name="Text Placeholder 6">
            <a:extLst>
              <a:ext uri="{FF2B5EF4-FFF2-40B4-BE49-F238E27FC236}">
                <a16:creationId xmlns:a16="http://schemas.microsoft.com/office/drawing/2014/main" id="{6F5FAF79-1D7F-46D0-AC74-567CD053CEF9}"/>
              </a:ext>
            </a:extLst>
          </p:cNvPr>
          <p:cNvSpPr>
            <a:spLocks noGrp="1"/>
          </p:cNvSpPr>
          <p:nvPr>
            <p:ph type="body" sz="quarter" idx="3"/>
          </p:nvPr>
        </p:nvSpPr>
        <p:spPr>
          <a:xfrm>
            <a:off x="6172200" y="1681163"/>
            <a:ext cx="5183188" cy="590982"/>
          </a:xfrm>
        </p:spPr>
        <p:txBody>
          <a:bodyPr/>
          <a:lstStyle/>
          <a:p>
            <a:r>
              <a:rPr lang="en-GB" dirty="0"/>
              <a:t>Avoid</a:t>
            </a:r>
          </a:p>
        </p:txBody>
      </p:sp>
      <p:sp>
        <p:nvSpPr>
          <p:cNvPr id="4" name="Title 3">
            <a:extLst>
              <a:ext uri="{FF2B5EF4-FFF2-40B4-BE49-F238E27FC236}">
                <a16:creationId xmlns:a16="http://schemas.microsoft.com/office/drawing/2014/main" id="{EA0CBC5D-6125-43C6-AA14-64F0767F0636}"/>
              </a:ext>
            </a:extLst>
          </p:cNvPr>
          <p:cNvSpPr>
            <a:spLocks noGrp="1"/>
          </p:cNvSpPr>
          <p:nvPr>
            <p:ph type="title"/>
          </p:nvPr>
        </p:nvSpPr>
        <p:spPr/>
        <p:txBody>
          <a:bodyPr/>
          <a:lstStyle/>
          <a:p>
            <a:r>
              <a:rPr lang="en-GB" sz="2800" dirty="0"/>
              <a:t>When we all want to get involved in a positive way, we will:</a:t>
            </a:r>
          </a:p>
        </p:txBody>
      </p:sp>
      <p:sp>
        <p:nvSpPr>
          <p:cNvPr id="11" name="Content Placeholder 5">
            <a:extLst>
              <a:ext uri="{FF2B5EF4-FFF2-40B4-BE49-F238E27FC236}">
                <a16:creationId xmlns:a16="http://schemas.microsoft.com/office/drawing/2014/main" id="{BBEE5F9A-C04C-4C0E-8664-47406BD5DCB2}"/>
              </a:ext>
            </a:extLst>
          </p:cNvPr>
          <p:cNvSpPr txBox="1">
            <a:spLocks/>
          </p:cNvSpPr>
          <p:nvPr/>
        </p:nvSpPr>
        <p:spPr>
          <a:xfrm>
            <a:off x="6194427" y="2514600"/>
            <a:ext cx="5157787" cy="3684588"/>
          </a:xfrm>
          <a:prstGeom prst="rect">
            <a:avLst/>
          </a:prstGeom>
        </p:spPr>
        <p:txBody>
          <a:bodyPr vert="horz" lIns="91440" tIns="45720" rIns="91440" bIns="45720" rtlCol="0">
            <a:noAutofit/>
          </a:bodyPr>
          <a:lstStyle>
            <a:lvl1pPr marL="357188" indent="-357188" algn="l" defTabSz="914400" rtl="0" eaLnBrk="1" latinLnBrk="0" hangingPunct="1">
              <a:lnSpc>
                <a:spcPct val="90000"/>
              </a:lnSpc>
              <a:spcBef>
                <a:spcPts val="1000"/>
              </a:spcBef>
              <a:buFontTx/>
              <a:buBlip>
                <a:blip r:embed="rId3"/>
              </a:buBlip>
              <a:defRPr sz="2800" kern="1200">
                <a:solidFill>
                  <a:schemeClr val="tx1"/>
                </a:solidFill>
                <a:latin typeface="Verdana" panose="020B0604030504040204" pitchFamily="34" charset="0"/>
                <a:ea typeface="Verdana" panose="020B0604030504040204" pitchFamily="34" charset="0"/>
                <a:cs typeface="+mn-cs"/>
              </a:defRPr>
            </a:lvl1pPr>
            <a:lvl2pPr marL="804863" indent="-347663" algn="l" defTabSz="914400" rtl="0" eaLnBrk="1" latinLnBrk="0" hangingPunct="1">
              <a:lnSpc>
                <a:spcPct val="90000"/>
              </a:lnSpc>
              <a:spcBef>
                <a:spcPts val="500"/>
              </a:spcBef>
              <a:buFontTx/>
              <a:buBlip>
                <a:blip r:embed="rId3"/>
              </a:buBlip>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sport or club getting a bad reputation</a:t>
            </a:r>
          </a:p>
          <a:p>
            <a:r>
              <a:rPr lang="en-GB" sz="2000" dirty="0"/>
              <a:t>coaches or officials being under stress at competitions</a:t>
            </a:r>
          </a:p>
          <a:p>
            <a:r>
              <a:rPr lang="en-GB" sz="2000" dirty="0"/>
              <a:t>A feeling of fear or actual assaults on players and officials</a:t>
            </a:r>
          </a:p>
          <a:p>
            <a:r>
              <a:rPr lang="en-GB" sz="2000" dirty="0"/>
              <a:t>Children, parents/carers, coaches, or officials leaving the sport</a:t>
            </a:r>
          </a:p>
          <a:p>
            <a:r>
              <a:rPr lang="en-GB" sz="2000" dirty="0"/>
              <a:t>An unsafe environment</a:t>
            </a:r>
          </a:p>
          <a:p>
            <a:pPr marL="0" indent="0">
              <a:buFontTx/>
              <a:buNone/>
            </a:pPr>
            <a:endParaRPr lang="en-GB" dirty="0"/>
          </a:p>
        </p:txBody>
      </p:sp>
    </p:spTree>
    <p:extLst>
      <p:ext uri="{BB962C8B-B14F-4D97-AF65-F5344CB8AC3E}">
        <p14:creationId xmlns:p14="http://schemas.microsoft.com/office/powerpoint/2010/main" val="395573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9C489D-8D5D-45D7-8597-B6B93A9DBDDE}"/>
              </a:ext>
            </a:extLst>
          </p:cNvPr>
          <p:cNvSpPr>
            <a:spLocks noGrp="1"/>
          </p:cNvSpPr>
          <p:nvPr>
            <p:ph type="ctrTitle"/>
          </p:nvPr>
        </p:nvSpPr>
        <p:spPr>
          <a:xfrm>
            <a:off x="1524000" y="3006436"/>
            <a:ext cx="9144000" cy="2452255"/>
          </a:xfrm>
        </p:spPr>
        <p:txBody>
          <a:bodyPr/>
          <a:lstStyle/>
          <a:p>
            <a:r>
              <a:rPr lang="en-GB" dirty="0"/>
              <a:t>Helping us to make sure all children are safe</a:t>
            </a:r>
          </a:p>
        </p:txBody>
      </p:sp>
      <p:pic>
        <p:nvPicPr>
          <p:cNvPr id="10" name="Picture Placeholder 9">
            <a:extLst>
              <a:ext uri="{FF2B5EF4-FFF2-40B4-BE49-F238E27FC236}">
                <a16:creationId xmlns:a16="http://schemas.microsoft.com/office/drawing/2014/main" id="{9D4DC2BA-BB9B-4BBC-9890-1058EBDB011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9" t="6920" r="-219" b="54188"/>
          <a:stretch/>
        </p:blipFill>
        <p:spPr>
          <a:xfrm>
            <a:off x="651640" y="557048"/>
            <a:ext cx="6326675" cy="1801141"/>
          </a:xfrm>
        </p:spPr>
      </p:pic>
    </p:spTree>
    <p:extLst>
      <p:ext uri="{BB962C8B-B14F-4D97-AF65-F5344CB8AC3E}">
        <p14:creationId xmlns:p14="http://schemas.microsoft.com/office/powerpoint/2010/main" val="328423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88859A-4602-4294-A355-8A78F891892E}"/>
              </a:ext>
            </a:extLst>
          </p:cNvPr>
          <p:cNvSpPr>
            <a:spLocks noGrp="1"/>
          </p:cNvSpPr>
          <p:nvPr>
            <p:ph type="title"/>
          </p:nvPr>
        </p:nvSpPr>
        <p:spPr>
          <a:xfrm>
            <a:off x="831272" y="2078182"/>
            <a:ext cx="10501746" cy="4114799"/>
          </a:xfrm>
          <a:noFill/>
        </p:spPr>
        <p:txBody>
          <a:bodyPr/>
          <a:lstStyle/>
          <a:p>
            <a:pPr algn="ctr"/>
            <a:r>
              <a:rPr lang="en-GB" sz="3600" b="0" dirty="0"/>
              <a:t>Parents and carers play a vital role in encouraging, enabling, and supporting children’s safe participation in their chosen sport – at every level and in every sport.</a:t>
            </a:r>
            <a:br>
              <a:rPr lang="en-GB" sz="3600" b="0" dirty="0"/>
            </a:br>
            <a:br>
              <a:rPr lang="en-GB" sz="3600" dirty="0"/>
            </a:br>
            <a:r>
              <a:rPr lang="en-GB" sz="3600" dirty="0"/>
              <a:t>Youth sport wouldn’t exist without you!</a:t>
            </a:r>
            <a:br>
              <a:rPr lang="en-GB" sz="3600" dirty="0"/>
            </a:br>
            <a:endParaRPr lang="en-GB" sz="3600" dirty="0"/>
          </a:p>
        </p:txBody>
      </p:sp>
    </p:spTree>
    <p:extLst>
      <p:ext uri="{BB962C8B-B14F-4D97-AF65-F5344CB8AC3E}">
        <p14:creationId xmlns:p14="http://schemas.microsoft.com/office/powerpoint/2010/main" val="1165111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1670-EE0A-456A-98B5-C3A0201EBBF6}"/>
              </a:ext>
            </a:extLst>
          </p:cNvPr>
          <p:cNvSpPr>
            <a:spLocks noGrp="1"/>
          </p:cNvSpPr>
          <p:nvPr>
            <p:ph type="title"/>
          </p:nvPr>
        </p:nvSpPr>
        <p:spPr>
          <a:xfrm>
            <a:off x="655199" y="457200"/>
            <a:ext cx="8045455" cy="1224000"/>
          </a:xfrm>
        </p:spPr>
        <p:txBody>
          <a:bodyPr/>
          <a:lstStyle/>
          <a:p>
            <a:r>
              <a:rPr lang="en-GB" dirty="0"/>
              <a:t>How you can help us to keep children safe in our club</a:t>
            </a:r>
          </a:p>
        </p:txBody>
      </p:sp>
      <p:sp>
        <p:nvSpPr>
          <p:cNvPr id="3" name="Content Placeholder 2">
            <a:extLst>
              <a:ext uri="{FF2B5EF4-FFF2-40B4-BE49-F238E27FC236}">
                <a16:creationId xmlns:a16="http://schemas.microsoft.com/office/drawing/2014/main" id="{D0DEEE66-4CA5-4DAF-B467-DBF87DF94E8B}"/>
              </a:ext>
            </a:extLst>
          </p:cNvPr>
          <p:cNvSpPr>
            <a:spLocks noGrp="1"/>
          </p:cNvSpPr>
          <p:nvPr>
            <p:ph type="body" sz="half" idx="2"/>
          </p:nvPr>
        </p:nvSpPr>
        <p:spPr>
          <a:xfrm>
            <a:off x="839788" y="2057400"/>
            <a:ext cx="5561012" cy="3811588"/>
          </a:xfrm>
        </p:spPr>
        <p:txBody>
          <a:bodyPr/>
          <a:lstStyle/>
          <a:p>
            <a:r>
              <a:rPr lang="en-GB" b="1" dirty="0"/>
              <a:t>If you see something that concerns you or your child talks to you about something they’re worried about please contact us straight away.</a:t>
            </a:r>
          </a:p>
        </p:txBody>
      </p:sp>
      <p:sp>
        <p:nvSpPr>
          <p:cNvPr id="5" name="TextBox 4">
            <a:extLst>
              <a:ext uri="{FF2B5EF4-FFF2-40B4-BE49-F238E27FC236}">
                <a16:creationId xmlns:a16="http://schemas.microsoft.com/office/drawing/2014/main" id="{C2B11E9C-BCCC-4447-B812-49BC142B765C}"/>
              </a:ext>
            </a:extLst>
          </p:cNvPr>
          <p:cNvSpPr txBox="1"/>
          <p:nvPr/>
        </p:nvSpPr>
        <p:spPr>
          <a:xfrm>
            <a:off x="6516976" y="1953492"/>
            <a:ext cx="4752109" cy="4059382"/>
          </a:xfrm>
          <a:prstGeom prst="rect">
            <a:avLst/>
          </a:prstGeom>
          <a:noFill/>
          <a:ln>
            <a:solidFill>
              <a:schemeClr val="tx2"/>
            </a:solidFill>
          </a:ln>
        </p:spPr>
        <p:txBody>
          <a:bodyPr wrap="square" rtlCol="0" anchor="ctr" anchorCtr="0">
            <a:noAutofit/>
          </a:bodyPr>
          <a:lstStyle/>
          <a:p>
            <a:pPr algn="ctr"/>
            <a:r>
              <a:rPr lang="en-GB" sz="2400" b="1" dirty="0">
                <a:latin typeface="+mj-lt"/>
              </a:rPr>
              <a:t>Insert a picture of your welfare officer or club logo here</a:t>
            </a:r>
          </a:p>
        </p:txBody>
      </p:sp>
      <p:sp>
        <p:nvSpPr>
          <p:cNvPr id="6" name="TextBox 5">
            <a:extLst>
              <a:ext uri="{FF2B5EF4-FFF2-40B4-BE49-F238E27FC236}">
                <a16:creationId xmlns:a16="http://schemas.microsoft.com/office/drawing/2014/main" id="{9B1C2B08-6291-44EE-BE32-7DE3AF7236E2}"/>
              </a:ext>
            </a:extLst>
          </p:cNvPr>
          <p:cNvSpPr txBox="1"/>
          <p:nvPr/>
        </p:nvSpPr>
        <p:spPr>
          <a:xfrm>
            <a:off x="839788" y="4031673"/>
            <a:ext cx="5561012" cy="1981200"/>
          </a:xfrm>
          <a:prstGeom prst="rect">
            <a:avLst/>
          </a:prstGeom>
          <a:noFill/>
          <a:ln>
            <a:solidFill>
              <a:schemeClr val="tx2"/>
            </a:solidFill>
          </a:ln>
        </p:spPr>
        <p:txBody>
          <a:bodyPr wrap="square" rtlCol="0" anchor="ctr" anchorCtr="0">
            <a:noAutofit/>
          </a:bodyPr>
          <a:lstStyle/>
          <a:p>
            <a:pPr algn="ctr"/>
            <a:r>
              <a:rPr lang="en-GB" sz="2400" b="1" dirty="0">
                <a:latin typeface="+mj-lt"/>
              </a:rPr>
              <a:t>Our club welfare officer is:</a:t>
            </a:r>
          </a:p>
          <a:p>
            <a:pPr algn="ctr"/>
            <a:endParaRPr lang="en-GB" sz="2400" b="1" dirty="0">
              <a:latin typeface="+mj-lt"/>
            </a:endParaRPr>
          </a:p>
          <a:p>
            <a:pPr algn="ctr"/>
            <a:r>
              <a:rPr lang="en-GB" sz="2400" dirty="0">
                <a:latin typeface="+mj-lt"/>
              </a:rPr>
              <a:t>Name: XXXXXX</a:t>
            </a:r>
          </a:p>
          <a:p>
            <a:pPr algn="ctr"/>
            <a:r>
              <a:rPr lang="en-GB" sz="2400" dirty="0">
                <a:latin typeface="+mj-lt"/>
              </a:rPr>
              <a:t>Tel: XXXXXXX</a:t>
            </a:r>
          </a:p>
          <a:p>
            <a:pPr algn="ctr"/>
            <a:r>
              <a:rPr lang="en-GB" sz="2400" dirty="0">
                <a:latin typeface="+mj-lt"/>
              </a:rPr>
              <a:t>Email: XXXXX</a:t>
            </a:r>
          </a:p>
        </p:txBody>
      </p:sp>
    </p:spTree>
    <p:extLst>
      <p:ext uri="{BB962C8B-B14F-4D97-AF65-F5344CB8AC3E}">
        <p14:creationId xmlns:p14="http://schemas.microsoft.com/office/powerpoint/2010/main" val="3692047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8179AE-69F1-4DFE-B494-D756A8FAC5CF}"/>
              </a:ext>
            </a:extLst>
          </p:cNvPr>
          <p:cNvSpPr>
            <a:spLocks noGrp="1"/>
          </p:cNvSpPr>
          <p:nvPr>
            <p:ph idx="1"/>
          </p:nvPr>
        </p:nvSpPr>
        <p:spPr/>
        <p:txBody>
          <a:bodyPr/>
          <a:lstStyle/>
          <a:p>
            <a:pPr marL="0" indent="0">
              <a:lnSpc>
                <a:spcPct val="100000"/>
              </a:lnSpc>
              <a:spcBef>
                <a:spcPts val="1200"/>
              </a:spcBef>
              <a:spcAft>
                <a:spcPts val="600"/>
              </a:spcAft>
              <a:buNone/>
            </a:pPr>
            <a:r>
              <a:rPr lang="en-GB" b="1" dirty="0"/>
              <a:t>For more information on how you can be a great sports parent/carer, visit thecpsu.org.uk/parents</a:t>
            </a:r>
          </a:p>
          <a:p>
            <a:pPr marL="0" indent="0">
              <a:lnSpc>
                <a:spcPct val="100000"/>
              </a:lnSpc>
              <a:spcBef>
                <a:spcPts val="1200"/>
              </a:spcBef>
              <a:spcAft>
                <a:spcPts val="600"/>
              </a:spcAft>
              <a:buNone/>
            </a:pPr>
            <a:r>
              <a:rPr lang="en-GB" dirty="0"/>
              <a:t>Our campaign, Keeping Your Child Safe in Sport, also offers resources, advice, and guidance for positive parental involvement. Find out the latest information by visiting thecpsu.org.uk/parents/keeping-your-child-safe-in-sport-campaign</a:t>
            </a:r>
          </a:p>
        </p:txBody>
      </p:sp>
      <p:sp>
        <p:nvSpPr>
          <p:cNvPr id="5" name="Title 4">
            <a:extLst>
              <a:ext uri="{FF2B5EF4-FFF2-40B4-BE49-F238E27FC236}">
                <a16:creationId xmlns:a16="http://schemas.microsoft.com/office/drawing/2014/main" id="{962957DA-4FA1-475D-8EDB-15C4DAD5E2F6}"/>
              </a:ext>
            </a:extLst>
          </p:cNvPr>
          <p:cNvSpPr>
            <a:spLocks noGrp="1"/>
          </p:cNvSpPr>
          <p:nvPr>
            <p:ph type="title"/>
          </p:nvPr>
        </p:nvSpPr>
        <p:spPr/>
        <p:txBody>
          <a:bodyPr/>
          <a:lstStyle/>
          <a:p>
            <a:r>
              <a:rPr lang="en-GB" sz="3600" dirty="0"/>
              <a:t>Remember: We can make sport fun and safe together!</a:t>
            </a:r>
          </a:p>
        </p:txBody>
      </p:sp>
    </p:spTree>
    <p:extLst>
      <p:ext uri="{BB962C8B-B14F-4D97-AF65-F5344CB8AC3E}">
        <p14:creationId xmlns:p14="http://schemas.microsoft.com/office/powerpoint/2010/main" val="428782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62A57F-8ABD-4AB5-849C-9C0376C4A056}"/>
              </a:ext>
            </a:extLst>
          </p:cNvPr>
          <p:cNvSpPr>
            <a:spLocks noGrp="1"/>
          </p:cNvSpPr>
          <p:nvPr>
            <p:ph idx="1"/>
          </p:nvPr>
        </p:nvSpPr>
        <p:spPr/>
        <p:txBody>
          <a:bodyPr/>
          <a:lstStyle/>
          <a:p>
            <a:pPr marL="0" indent="0">
              <a:lnSpc>
                <a:spcPct val="100000"/>
              </a:lnSpc>
              <a:spcBef>
                <a:spcPts val="1200"/>
              </a:spcBef>
              <a:spcAft>
                <a:spcPts val="600"/>
              </a:spcAft>
              <a:buNone/>
            </a:pPr>
            <a:r>
              <a:rPr lang="en-GB" sz="2400" b="1" dirty="0">
                <a:solidFill>
                  <a:schemeClr val="tx2"/>
                </a:solidFill>
              </a:rPr>
              <a:t>The NSPCC</a:t>
            </a:r>
            <a:br>
              <a:rPr lang="en-GB" sz="2400" dirty="0"/>
            </a:br>
            <a:r>
              <a:rPr lang="en-GB" sz="2400" dirty="0">
                <a:hlinkClick r:id="rId2"/>
              </a:rPr>
              <a:t>nspcc.org.uk/keeping-children-safe</a:t>
            </a:r>
            <a:endParaRPr lang="en-GB" sz="2400" dirty="0"/>
          </a:p>
          <a:p>
            <a:pPr marL="0" indent="0">
              <a:lnSpc>
                <a:spcPct val="100000"/>
              </a:lnSpc>
              <a:spcBef>
                <a:spcPts val="1200"/>
              </a:spcBef>
              <a:spcAft>
                <a:spcPts val="600"/>
              </a:spcAft>
              <a:buNone/>
            </a:pPr>
            <a:r>
              <a:rPr lang="en-GB" sz="2400" b="1" dirty="0">
                <a:solidFill>
                  <a:schemeClr val="tx2"/>
                </a:solidFill>
              </a:rPr>
              <a:t>The NSPCC Child Protection in Sport Unit (CPSU)</a:t>
            </a:r>
            <a:br>
              <a:rPr lang="en-GB" sz="2400" dirty="0"/>
            </a:br>
            <a:r>
              <a:rPr lang="en-GB" sz="2400" dirty="0">
                <a:hlinkClick r:id="rId3"/>
              </a:rPr>
              <a:t>thecpsu.org.uk/parents</a:t>
            </a:r>
            <a:endParaRPr lang="en-GB" sz="2400" dirty="0"/>
          </a:p>
          <a:p>
            <a:pPr marL="0" indent="0">
              <a:lnSpc>
                <a:spcPct val="100000"/>
              </a:lnSpc>
              <a:spcBef>
                <a:spcPts val="1200"/>
              </a:spcBef>
              <a:spcAft>
                <a:spcPts val="600"/>
              </a:spcAft>
              <a:buNone/>
            </a:pPr>
            <a:r>
              <a:rPr lang="en-GB" sz="2400" b="1" dirty="0">
                <a:solidFill>
                  <a:schemeClr val="tx2"/>
                </a:solidFill>
              </a:rPr>
              <a:t>Childline</a:t>
            </a:r>
            <a:br>
              <a:rPr lang="en-GB" sz="2400" dirty="0"/>
            </a:br>
            <a:r>
              <a:rPr lang="en-GB" sz="2400" dirty="0">
                <a:hlinkClick r:id="rId4"/>
              </a:rPr>
              <a:t>childline.org.uk</a:t>
            </a:r>
            <a:endParaRPr lang="en-GB" sz="2400" dirty="0"/>
          </a:p>
          <a:p>
            <a:pPr marL="0" indent="0">
              <a:lnSpc>
                <a:spcPct val="100000"/>
              </a:lnSpc>
              <a:spcBef>
                <a:spcPts val="1200"/>
              </a:spcBef>
              <a:spcAft>
                <a:spcPts val="600"/>
              </a:spcAft>
              <a:buNone/>
            </a:pPr>
            <a:r>
              <a:rPr lang="en-GB" sz="2400" b="1" dirty="0">
                <a:solidFill>
                  <a:schemeClr val="tx2"/>
                </a:solidFill>
              </a:rPr>
              <a:t>FREE eLearning for sports parents</a:t>
            </a:r>
            <a:br>
              <a:rPr lang="en-GB" sz="2400" dirty="0"/>
            </a:br>
            <a:r>
              <a:rPr lang="en-GB" sz="2400" dirty="0">
                <a:hlinkClick r:id="rId5"/>
              </a:rPr>
              <a:t>thecpsu.org.uk/parents/keeping-your-child-safe-in-sport-e-learning-course</a:t>
            </a:r>
            <a:endParaRPr lang="en-GB" sz="2400" dirty="0"/>
          </a:p>
          <a:p>
            <a:pPr marL="0" indent="0">
              <a:buNone/>
            </a:pPr>
            <a:endParaRPr lang="en-GB" sz="2400" dirty="0"/>
          </a:p>
          <a:p>
            <a:pPr marL="0" indent="0">
              <a:buNone/>
            </a:pPr>
            <a:endParaRPr lang="en-GB" sz="2400" dirty="0"/>
          </a:p>
          <a:p>
            <a:pPr marL="0" indent="0">
              <a:buNone/>
            </a:pPr>
            <a:endParaRPr lang="en-GB" dirty="0"/>
          </a:p>
        </p:txBody>
      </p:sp>
      <p:sp>
        <p:nvSpPr>
          <p:cNvPr id="3" name="Title 2">
            <a:extLst>
              <a:ext uri="{FF2B5EF4-FFF2-40B4-BE49-F238E27FC236}">
                <a16:creationId xmlns:a16="http://schemas.microsoft.com/office/drawing/2014/main" id="{797FCD68-36D1-4735-BA9F-8F0E5CA0F5EB}"/>
              </a:ext>
            </a:extLst>
          </p:cNvPr>
          <p:cNvSpPr>
            <a:spLocks noGrp="1"/>
          </p:cNvSpPr>
          <p:nvPr>
            <p:ph type="title"/>
          </p:nvPr>
        </p:nvSpPr>
        <p:spPr/>
        <p:txBody>
          <a:bodyPr/>
          <a:lstStyle/>
          <a:p>
            <a:r>
              <a:rPr lang="en-GB" dirty="0"/>
              <a:t>Useful resources for parents</a:t>
            </a:r>
          </a:p>
        </p:txBody>
      </p:sp>
    </p:spTree>
    <p:extLst>
      <p:ext uri="{BB962C8B-B14F-4D97-AF65-F5344CB8AC3E}">
        <p14:creationId xmlns:p14="http://schemas.microsoft.com/office/powerpoint/2010/main" val="751820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1438D99-A0CC-4D69-834F-A1B0F9E2F905}"/>
              </a:ext>
            </a:extLst>
          </p:cNvPr>
          <p:cNvSpPr>
            <a:spLocks noGrp="1"/>
          </p:cNvSpPr>
          <p:nvPr>
            <p:ph type="subTitle" idx="1"/>
          </p:nvPr>
        </p:nvSpPr>
        <p:spPr/>
        <p:txBody>
          <a:bodyPr/>
          <a:lstStyle/>
          <a:p>
            <a:r>
              <a:rPr lang="en-GB" dirty="0"/>
              <a:t>Thank you for joining us</a:t>
            </a:r>
          </a:p>
        </p:txBody>
      </p:sp>
    </p:spTree>
    <p:extLst>
      <p:ext uri="{BB962C8B-B14F-4D97-AF65-F5344CB8AC3E}">
        <p14:creationId xmlns:p14="http://schemas.microsoft.com/office/powerpoint/2010/main" val="64007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background with white text&#10;&#10;Description automatically generated">
            <a:extLst>
              <a:ext uri="{FF2B5EF4-FFF2-40B4-BE49-F238E27FC236}">
                <a16:creationId xmlns:a16="http://schemas.microsoft.com/office/drawing/2014/main" id="{58DA68F3-0D89-4481-952A-A8C8E1373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572" y="2186844"/>
            <a:ext cx="8983733" cy="3114360"/>
          </a:xfrm>
          <a:prstGeom prst="rect">
            <a:avLst/>
          </a:prstGeom>
        </p:spPr>
      </p:pic>
      <p:pic>
        <p:nvPicPr>
          <p:cNvPr id="15" name="Picture 14" descr="A couple of people with their hands up&#10;&#10;Description automatically generated">
            <a:extLst>
              <a:ext uri="{FF2B5EF4-FFF2-40B4-BE49-F238E27FC236}">
                <a16:creationId xmlns:a16="http://schemas.microsoft.com/office/drawing/2014/main" id="{DF2209C9-19EC-44E9-9D70-12B23350F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8880" y="4671156"/>
            <a:ext cx="2043530" cy="1632098"/>
          </a:xfrm>
          <a:prstGeom prst="rect">
            <a:avLst/>
          </a:prstGeom>
        </p:spPr>
      </p:pic>
    </p:spTree>
    <p:extLst>
      <p:ext uri="{BB962C8B-B14F-4D97-AF65-F5344CB8AC3E}">
        <p14:creationId xmlns:p14="http://schemas.microsoft.com/office/powerpoint/2010/main" val="54535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EA2B-7BDE-4F3E-807F-CD7EE9FBB9CF}"/>
              </a:ext>
            </a:extLst>
          </p:cNvPr>
          <p:cNvSpPr>
            <a:spLocks noGrp="1"/>
          </p:cNvSpPr>
          <p:nvPr>
            <p:ph type="ctrTitle"/>
          </p:nvPr>
        </p:nvSpPr>
        <p:spPr>
          <a:xfrm>
            <a:off x="1524000" y="3059197"/>
            <a:ext cx="9144000" cy="2387600"/>
          </a:xfrm>
        </p:spPr>
        <p:txBody>
          <a:bodyPr/>
          <a:lstStyle/>
          <a:p>
            <a:r>
              <a:rPr lang="en-GB" dirty="0"/>
              <a:t>Why we need parents support</a:t>
            </a:r>
          </a:p>
        </p:txBody>
      </p:sp>
      <p:pic>
        <p:nvPicPr>
          <p:cNvPr id="5" name="Picture Placeholder 4">
            <a:extLst>
              <a:ext uri="{FF2B5EF4-FFF2-40B4-BE49-F238E27FC236}">
                <a16:creationId xmlns:a16="http://schemas.microsoft.com/office/drawing/2014/main" id="{A45AC0B0-F5E7-4D3A-A1BC-F9C2C6B98FC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1230" b="34768"/>
          <a:stretch/>
        </p:blipFill>
        <p:spPr>
          <a:xfrm>
            <a:off x="651640" y="557048"/>
            <a:ext cx="6326675" cy="1801141"/>
          </a:xfrm>
        </p:spPr>
      </p:pic>
    </p:spTree>
    <p:extLst>
      <p:ext uri="{BB962C8B-B14F-4D97-AF65-F5344CB8AC3E}">
        <p14:creationId xmlns:p14="http://schemas.microsoft.com/office/powerpoint/2010/main" val="331618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EE895A-6C8E-49F6-A432-AD99D706165E}"/>
              </a:ext>
            </a:extLst>
          </p:cNvPr>
          <p:cNvSpPr>
            <a:spLocks noGrp="1"/>
          </p:cNvSpPr>
          <p:nvPr>
            <p:ph idx="1"/>
          </p:nvPr>
        </p:nvSpPr>
        <p:spPr/>
        <p:txBody>
          <a:bodyPr/>
          <a:lstStyle/>
          <a:p>
            <a:pPr marL="0" indent="0">
              <a:lnSpc>
                <a:spcPct val="100000"/>
              </a:lnSpc>
              <a:spcBef>
                <a:spcPts val="1200"/>
              </a:spcBef>
              <a:spcAft>
                <a:spcPts val="600"/>
              </a:spcAft>
              <a:buNone/>
            </a:pPr>
            <a:r>
              <a:rPr lang="en-GB" sz="2400" b="1" dirty="0"/>
              <a:t>Your positive involvement means that:</a:t>
            </a:r>
          </a:p>
          <a:p>
            <a:pPr>
              <a:lnSpc>
                <a:spcPct val="100000"/>
              </a:lnSpc>
              <a:spcBef>
                <a:spcPts val="1200"/>
              </a:spcBef>
              <a:spcAft>
                <a:spcPts val="600"/>
              </a:spcAft>
            </a:pPr>
            <a:r>
              <a:rPr lang="en-GB" sz="2400" dirty="0"/>
              <a:t>children are more likely to have chances to try new things, stay in sport, and reach their potential</a:t>
            </a:r>
          </a:p>
          <a:p>
            <a:pPr>
              <a:lnSpc>
                <a:spcPct val="100000"/>
              </a:lnSpc>
              <a:spcBef>
                <a:spcPts val="1200"/>
              </a:spcBef>
              <a:spcAft>
                <a:spcPts val="600"/>
              </a:spcAft>
            </a:pPr>
            <a:r>
              <a:rPr lang="en-GB" sz="2400" dirty="0"/>
              <a:t>they’ll have more fun if they can share it with you</a:t>
            </a:r>
          </a:p>
          <a:p>
            <a:pPr>
              <a:lnSpc>
                <a:spcPct val="100000"/>
              </a:lnSpc>
              <a:spcBef>
                <a:spcPts val="1200"/>
              </a:spcBef>
              <a:spcAft>
                <a:spcPts val="600"/>
              </a:spcAft>
            </a:pPr>
            <a:r>
              <a:rPr lang="en-GB" sz="2400" dirty="0"/>
              <a:t>children have someone to talk to when they face challenges or disappointments</a:t>
            </a:r>
          </a:p>
          <a:p>
            <a:pPr>
              <a:lnSpc>
                <a:spcPct val="100000"/>
              </a:lnSpc>
              <a:spcBef>
                <a:spcPts val="1200"/>
              </a:spcBef>
              <a:spcAft>
                <a:spcPts val="600"/>
              </a:spcAft>
            </a:pPr>
            <a:r>
              <a:rPr lang="en-GB" sz="2400" dirty="0"/>
              <a:t>you can help your child to have a safe experience.</a:t>
            </a:r>
          </a:p>
          <a:p>
            <a:endParaRPr lang="en-GB" dirty="0"/>
          </a:p>
        </p:txBody>
      </p:sp>
      <p:sp>
        <p:nvSpPr>
          <p:cNvPr id="4" name="Title 3">
            <a:extLst>
              <a:ext uri="{FF2B5EF4-FFF2-40B4-BE49-F238E27FC236}">
                <a16:creationId xmlns:a16="http://schemas.microsoft.com/office/drawing/2014/main" id="{97B45DE5-8899-4FEE-ADF8-BDA76B21F812}"/>
              </a:ext>
            </a:extLst>
          </p:cNvPr>
          <p:cNvSpPr>
            <a:spLocks noGrp="1"/>
          </p:cNvSpPr>
          <p:nvPr>
            <p:ph type="title"/>
          </p:nvPr>
        </p:nvSpPr>
        <p:spPr/>
        <p:txBody>
          <a:bodyPr/>
          <a:lstStyle/>
          <a:p>
            <a:r>
              <a:rPr lang="en-GB" altLang="en-US" sz="4000" dirty="0"/>
              <a:t>Why is your involvement so important?</a:t>
            </a:r>
            <a:endParaRPr lang="en-GB" sz="4000" dirty="0"/>
          </a:p>
        </p:txBody>
      </p:sp>
    </p:spTree>
    <p:extLst>
      <p:ext uri="{BB962C8B-B14F-4D97-AF65-F5344CB8AC3E}">
        <p14:creationId xmlns:p14="http://schemas.microsoft.com/office/powerpoint/2010/main" val="293491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8E8696-44EF-42D7-BACC-A5CB9CA3BB0B}"/>
              </a:ext>
            </a:extLst>
          </p:cNvPr>
          <p:cNvSpPr>
            <a:spLocks noGrp="1"/>
          </p:cNvSpPr>
          <p:nvPr>
            <p:ph idx="1"/>
          </p:nvPr>
        </p:nvSpPr>
        <p:spPr/>
        <p:txBody>
          <a:bodyPr/>
          <a:lstStyle/>
          <a:p>
            <a:pPr marL="0" indent="0">
              <a:lnSpc>
                <a:spcPct val="100000"/>
              </a:lnSpc>
              <a:spcBef>
                <a:spcPts val="1200"/>
              </a:spcBef>
              <a:spcAft>
                <a:spcPts val="600"/>
              </a:spcAft>
              <a:buNone/>
            </a:pPr>
            <a:r>
              <a:rPr lang="en-GB" sz="2400" b="1" dirty="0"/>
              <a:t>Because…</a:t>
            </a:r>
          </a:p>
          <a:p>
            <a:pPr>
              <a:lnSpc>
                <a:spcPct val="100000"/>
              </a:lnSpc>
              <a:spcBef>
                <a:spcPts val="1200"/>
              </a:spcBef>
              <a:spcAft>
                <a:spcPts val="600"/>
              </a:spcAft>
            </a:pPr>
            <a:r>
              <a:rPr lang="en-GB" sz="2400" dirty="0"/>
              <a:t>you’re the best person to help us to understand your child better</a:t>
            </a:r>
          </a:p>
          <a:p>
            <a:pPr>
              <a:lnSpc>
                <a:spcPct val="100000"/>
              </a:lnSpc>
              <a:spcBef>
                <a:spcPts val="1200"/>
              </a:spcBef>
              <a:spcAft>
                <a:spcPts val="600"/>
              </a:spcAft>
            </a:pPr>
            <a:r>
              <a:rPr lang="en-GB" sz="2400" dirty="0"/>
              <a:t>you can help to reinforce the lessons and ideas that we are teaching your children at home</a:t>
            </a:r>
          </a:p>
          <a:p>
            <a:pPr>
              <a:lnSpc>
                <a:spcPct val="100000"/>
              </a:lnSpc>
              <a:spcBef>
                <a:spcPts val="1200"/>
              </a:spcBef>
              <a:spcAft>
                <a:spcPts val="600"/>
              </a:spcAft>
            </a:pPr>
            <a:r>
              <a:rPr lang="en-GB" sz="2400" dirty="0"/>
              <a:t>you can raise concerns early and calmly so that we can act on them</a:t>
            </a:r>
          </a:p>
          <a:p>
            <a:pPr>
              <a:lnSpc>
                <a:spcPct val="100000"/>
              </a:lnSpc>
              <a:spcBef>
                <a:spcPts val="1200"/>
              </a:spcBef>
              <a:spcAft>
                <a:spcPts val="600"/>
              </a:spcAft>
            </a:pPr>
            <a:r>
              <a:rPr lang="en-GB" sz="2400" dirty="0"/>
              <a:t>we can all work together to create a safe place for children to enjoy sport.</a:t>
            </a:r>
          </a:p>
        </p:txBody>
      </p:sp>
      <p:sp>
        <p:nvSpPr>
          <p:cNvPr id="3" name="Title 2">
            <a:extLst>
              <a:ext uri="{FF2B5EF4-FFF2-40B4-BE49-F238E27FC236}">
                <a16:creationId xmlns:a16="http://schemas.microsoft.com/office/drawing/2014/main" id="{FE24280F-230B-452A-80DD-4860297D7A2A}"/>
              </a:ext>
            </a:extLst>
          </p:cNvPr>
          <p:cNvSpPr>
            <a:spLocks noGrp="1"/>
          </p:cNvSpPr>
          <p:nvPr>
            <p:ph type="title"/>
          </p:nvPr>
        </p:nvSpPr>
        <p:spPr/>
        <p:txBody>
          <a:bodyPr/>
          <a:lstStyle/>
          <a:p>
            <a:r>
              <a:rPr lang="en-GB" altLang="en-US" sz="4000" dirty="0"/>
              <a:t>It’s also important for us!</a:t>
            </a:r>
            <a:endParaRPr lang="en-GB" sz="4000" dirty="0"/>
          </a:p>
        </p:txBody>
      </p:sp>
    </p:spTree>
    <p:extLst>
      <p:ext uri="{BB962C8B-B14F-4D97-AF65-F5344CB8AC3E}">
        <p14:creationId xmlns:p14="http://schemas.microsoft.com/office/powerpoint/2010/main" val="214824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EDE380-591A-4A67-98CA-411BABB13E31}"/>
              </a:ext>
            </a:extLst>
          </p:cNvPr>
          <p:cNvSpPr>
            <a:spLocks noGrp="1"/>
          </p:cNvSpPr>
          <p:nvPr>
            <p:ph type="ctrTitle"/>
          </p:nvPr>
        </p:nvSpPr>
        <p:spPr>
          <a:xfrm>
            <a:off x="1524000" y="3003787"/>
            <a:ext cx="9144000" cy="2387600"/>
          </a:xfrm>
        </p:spPr>
        <p:txBody>
          <a:bodyPr/>
          <a:lstStyle/>
          <a:p>
            <a:r>
              <a:rPr lang="en-GB" dirty="0"/>
              <a:t>Being a great sport parent</a:t>
            </a:r>
          </a:p>
        </p:txBody>
      </p:sp>
      <p:pic>
        <p:nvPicPr>
          <p:cNvPr id="7" name="Picture Placeholder 6">
            <a:extLst>
              <a:ext uri="{FF2B5EF4-FFF2-40B4-BE49-F238E27FC236}">
                <a16:creationId xmlns:a16="http://schemas.microsoft.com/office/drawing/2014/main" id="{F98EC1E5-D4B6-44F0-8BF0-C219A3CFEE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036" b="26036"/>
          <a:stretch/>
        </p:blipFill>
        <p:spPr>
          <a:xfrm>
            <a:off x="651640" y="557048"/>
            <a:ext cx="6326675" cy="1801141"/>
          </a:xfrm>
        </p:spPr>
      </p:pic>
    </p:spTree>
    <p:extLst>
      <p:ext uri="{BB962C8B-B14F-4D97-AF65-F5344CB8AC3E}">
        <p14:creationId xmlns:p14="http://schemas.microsoft.com/office/powerpoint/2010/main" val="250934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679137-AA7D-4231-B343-870F9FE0C91F}"/>
              </a:ext>
            </a:extLst>
          </p:cNvPr>
          <p:cNvSpPr>
            <a:spLocks noGrp="1"/>
          </p:cNvSpPr>
          <p:nvPr>
            <p:ph type="title"/>
          </p:nvPr>
        </p:nvSpPr>
        <p:spPr>
          <a:xfrm>
            <a:off x="655200" y="457200"/>
            <a:ext cx="5898000" cy="1461098"/>
          </a:xfrm>
        </p:spPr>
        <p:txBody>
          <a:bodyPr/>
          <a:lstStyle/>
          <a:p>
            <a:r>
              <a:rPr lang="en-GB" dirty="0"/>
              <a:t>How can parents and carers get involved?</a:t>
            </a:r>
          </a:p>
        </p:txBody>
      </p:sp>
      <p:pic>
        <p:nvPicPr>
          <p:cNvPr id="8" name="Picture Placeholder 7">
            <a:extLst>
              <a:ext uri="{FF2B5EF4-FFF2-40B4-BE49-F238E27FC236}">
                <a16:creationId xmlns:a16="http://schemas.microsoft.com/office/drawing/2014/main" id="{8F2563B0-F983-4881-9043-610185A0B8C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764" r="7764"/>
          <a:stretch/>
        </p:blipFill>
        <p:spPr>
          <a:xfrm>
            <a:off x="5180013" y="1222380"/>
            <a:ext cx="6172200" cy="4873625"/>
          </a:xfrm>
        </p:spPr>
      </p:pic>
      <p:sp>
        <p:nvSpPr>
          <p:cNvPr id="6" name="Text Placeholder 5">
            <a:extLst>
              <a:ext uri="{FF2B5EF4-FFF2-40B4-BE49-F238E27FC236}">
                <a16:creationId xmlns:a16="http://schemas.microsoft.com/office/drawing/2014/main" id="{392CC83E-19C1-4A90-8F86-9755AD6DA914}"/>
              </a:ext>
            </a:extLst>
          </p:cNvPr>
          <p:cNvSpPr>
            <a:spLocks noGrp="1"/>
          </p:cNvSpPr>
          <p:nvPr>
            <p:ph type="body" sz="half" idx="2"/>
          </p:nvPr>
        </p:nvSpPr>
        <p:spPr>
          <a:xfrm>
            <a:off x="839788" y="2057400"/>
            <a:ext cx="3898467" cy="3811588"/>
          </a:xfrm>
        </p:spPr>
        <p:txBody>
          <a:bodyPr/>
          <a:lstStyle/>
          <a:p>
            <a:pPr>
              <a:lnSpc>
                <a:spcPct val="100000"/>
              </a:lnSpc>
              <a:spcBef>
                <a:spcPts val="1200"/>
              </a:spcBef>
              <a:spcAft>
                <a:spcPts val="600"/>
              </a:spcAft>
            </a:pPr>
            <a:r>
              <a:rPr lang="en-GB" dirty="0"/>
              <a:t>You can be someone who:</a:t>
            </a:r>
          </a:p>
          <a:p>
            <a:pPr marL="342900" indent="-342900">
              <a:lnSpc>
                <a:spcPct val="100000"/>
              </a:lnSpc>
              <a:spcBef>
                <a:spcPts val="1200"/>
              </a:spcBef>
              <a:spcAft>
                <a:spcPts val="600"/>
              </a:spcAft>
              <a:buBlip>
                <a:blip r:embed="rId4"/>
              </a:buBlip>
            </a:pPr>
            <a:r>
              <a:rPr lang="en-GB" dirty="0"/>
              <a:t>provides and protects</a:t>
            </a:r>
          </a:p>
          <a:p>
            <a:pPr marL="342900" indent="-342900">
              <a:lnSpc>
                <a:spcPct val="100000"/>
              </a:lnSpc>
              <a:spcBef>
                <a:spcPts val="1200"/>
              </a:spcBef>
              <a:spcAft>
                <a:spcPts val="600"/>
              </a:spcAft>
              <a:buBlip>
                <a:blip r:embed="rId4"/>
              </a:buBlip>
            </a:pPr>
            <a:r>
              <a:rPr lang="en-GB" dirty="0"/>
              <a:t>speaks up for your child</a:t>
            </a:r>
          </a:p>
          <a:p>
            <a:pPr marL="342900" indent="-342900">
              <a:lnSpc>
                <a:spcPct val="100000"/>
              </a:lnSpc>
              <a:spcBef>
                <a:spcPts val="1200"/>
              </a:spcBef>
              <a:spcAft>
                <a:spcPts val="600"/>
              </a:spcAft>
              <a:buBlip>
                <a:blip r:embed="rId4"/>
              </a:buBlip>
            </a:pPr>
            <a:r>
              <a:rPr lang="en-GB" dirty="0"/>
              <a:t>models good sportsmanship</a:t>
            </a:r>
          </a:p>
          <a:p>
            <a:endParaRPr lang="en-GB" dirty="0"/>
          </a:p>
        </p:txBody>
      </p:sp>
      <p:sp>
        <p:nvSpPr>
          <p:cNvPr id="9" name="Rectangle 8">
            <a:extLst>
              <a:ext uri="{FF2B5EF4-FFF2-40B4-BE49-F238E27FC236}">
                <a16:creationId xmlns:a16="http://schemas.microsoft.com/office/drawing/2014/main" id="{A30E3B2F-1751-40BE-9ED4-D194B340517F}"/>
              </a:ext>
            </a:extLst>
          </p:cNvPr>
          <p:cNvSpPr/>
          <p:nvPr/>
        </p:nvSpPr>
        <p:spPr>
          <a:xfrm rot="341172">
            <a:off x="8857269" y="501976"/>
            <a:ext cx="2710257" cy="1198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Graphical user interface&#10;&#10;Description automatically generated with medium confidence">
            <a:extLst>
              <a:ext uri="{FF2B5EF4-FFF2-40B4-BE49-F238E27FC236}">
                <a16:creationId xmlns:a16="http://schemas.microsoft.com/office/drawing/2014/main" id="{958AA460-C359-4E33-906D-7E9589A1C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5557" y="685400"/>
            <a:ext cx="2447549" cy="830582"/>
          </a:xfrm>
          <a:prstGeom prst="rect">
            <a:avLst/>
          </a:prstGeom>
        </p:spPr>
      </p:pic>
    </p:spTree>
    <p:extLst>
      <p:ext uri="{BB962C8B-B14F-4D97-AF65-F5344CB8AC3E}">
        <p14:creationId xmlns:p14="http://schemas.microsoft.com/office/powerpoint/2010/main" val="1920569509"/>
      </p:ext>
    </p:extLst>
  </p:cSld>
  <p:clrMapOvr>
    <a:masterClrMapping/>
  </p:clrMapOvr>
</p:sld>
</file>

<file path=ppt/theme/theme1.xml><?xml version="1.0" encoding="utf-8"?>
<a:theme xmlns:a="http://schemas.openxmlformats.org/drawingml/2006/main" name="Office Theme">
  <a:themeElements>
    <a:clrScheme name="NSPCC/PREMLEAGUE">
      <a:dk1>
        <a:srgbClr val="555453"/>
      </a:dk1>
      <a:lt1>
        <a:srgbClr val="FFFFFF"/>
      </a:lt1>
      <a:dk2>
        <a:srgbClr val="018926"/>
      </a:dk2>
      <a:lt2>
        <a:srgbClr val="FFFFFF"/>
      </a:lt2>
      <a:accent1>
        <a:srgbClr val="075470"/>
      </a:accent1>
      <a:accent2>
        <a:srgbClr val="FCCE4F"/>
      </a:accent2>
      <a:accent3>
        <a:srgbClr val="CB3C7F"/>
      </a:accent3>
      <a:accent4>
        <a:srgbClr val="E22E12"/>
      </a:accent4>
      <a:accent5>
        <a:srgbClr val="B1DDDE"/>
      </a:accent5>
      <a:accent6>
        <a:srgbClr val="DED4F2"/>
      </a:accent6>
      <a:hlink>
        <a:srgbClr val="582752"/>
      </a:hlink>
      <a:folHlink>
        <a:srgbClr val="582752"/>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1907</TotalTime>
  <Words>4555</Words>
  <Application>Microsoft Office PowerPoint</Application>
  <PresentationFormat>Widescreen</PresentationFormat>
  <Paragraphs>264</Paragraphs>
  <Slides>33</Slides>
  <Notes>26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 Light</vt:lpstr>
      <vt:lpstr>Arial</vt:lpstr>
      <vt:lpstr>Segoe UI</vt:lpstr>
      <vt:lpstr>Calibri</vt:lpstr>
      <vt:lpstr>Verdana</vt:lpstr>
      <vt:lpstr>Office Theme</vt:lpstr>
      <vt:lpstr>Positive parental involvement</vt:lpstr>
      <vt:lpstr>Aims</vt:lpstr>
      <vt:lpstr>Parents and carers play a vital role in encouraging, enabling, and supporting children’s safe participation in their chosen sport – at every level and in every sport.  Youth sport wouldn’t exist without you! </vt:lpstr>
      <vt:lpstr>PowerPoint Presentation</vt:lpstr>
      <vt:lpstr>Why we need parents support</vt:lpstr>
      <vt:lpstr>Why is your involvement so important?</vt:lpstr>
      <vt:lpstr>It’s also important for us!</vt:lpstr>
      <vt:lpstr>Being a great sport parent</vt:lpstr>
      <vt:lpstr>How can parents and carers get involved?</vt:lpstr>
      <vt:lpstr>Being a great provider</vt:lpstr>
      <vt:lpstr>Being a great protector</vt:lpstr>
      <vt:lpstr>Speaking Out in Sport</vt:lpstr>
      <vt:lpstr>Being a voice for your child</vt:lpstr>
      <vt:lpstr>Being a great role model</vt:lpstr>
      <vt:lpstr>But, being involved in the ways children want isn’t always easy. Sport, particularly competitions, can be emotionally charged and can place lots of demands on parents and carers, which can lead to less than optimal involvement. Developing strategies to manage your emotions and reflect on your involvement can help you to optimise your involvement for your child.  </vt:lpstr>
      <vt:lpstr>Why can parental and carer involvement be challenging?</vt:lpstr>
      <vt:lpstr>What children want from you</vt:lpstr>
      <vt:lpstr>What do young people want from their parents and carers?</vt:lpstr>
      <vt:lpstr>What do young people want from their parents and carers?</vt:lpstr>
      <vt:lpstr>PowerPoint Presentation</vt:lpstr>
      <vt:lpstr>Making the most of getting involved</vt:lpstr>
      <vt:lpstr>Share and communicate with your child about their goals</vt:lpstr>
      <vt:lpstr>Let them know it’s safe to share things with you</vt:lpstr>
      <vt:lpstr>Make your approach to supporting your child unique</vt:lpstr>
      <vt:lpstr>Get creative with how you give feedback or support</vt:lpstr>
      <vt:lpstr>How can we help this happen?</vt:lpstr>
      <vt:lpstr>The types of parental and carer involvement we want to have at our club to ensure all children have positive and safe experiences…</vt:lpstr>
      <vt:lpstr>When we all want to get involved in a positive way, we will:</vt:lpstr>
      <vt:lpstr>Helping us to make sure all children are safe</vt:lpstr>
      <vt:lpstr>How you can help us to keep children safe in our club</vt:lpstr>
      <vt:lpstr>Remember: We can make sport fun and safe together!</vt:lpstr>
      <vt:lpstr>Useful resources for parents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John</dc:creator>
  <cp:lastModifiedBy>BENNETT-DAY, Milly</cp:lastModifiedBy>
  <cp:revision>16</cp:revision>
  <dcterms:created xsi:type="dcterms:W3CDTF">2022-10-18T13:42:17Z</dcterms:created>
  <dcterms:modified xsi:type="dcterms:W3CDTF">2023-08-23T11:12:55Z</dcterms:modified>
</cp:coreProperties>
</file>